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8"/>
  </p:notesMasterIdLst>
  <p:sldIdLst>
    <p:sldId id="256" r:id="rId2"/>
    <p:sldId id="257" r:id="rId3"/>
    <p:sldId id="258" r:id="rId4"/>
    <p:sldId id="259" r:id="rId5"/>
    <p:sldId id="260" r:id="rId6"/>
    <p:sldId id="264" r:id="rId7"/>
    <p:sldId id="262" r:id="rId8"/>
    <p:sldId id="265" r:id="rId9"/>
    <p:sldId id="269" r:id="rId10"/>
    <p:sldId id="267" r:id="rId11"/>
    <p:sldId id="271" r:id="rId12"/>
    <p:sldId id="287" r:id="rId13"/>
    <p:sldId id="272" r:id="rId14"/>
    <p:sldId id="273" r:id="rId15"/>
    <p:sldId id="275" r:id="rId16"/>
    <p:sldId id="276" r:id="rId17"/>
    <p:sldId id="277" r:id="rId18"/>
    <p:sldId id="278" r:id="rId19"/>
    <p:sldId id="280" r:id="rId20"/>
    <p:sldId id="281" r:id="rId21"/>
    <p:sldId id="282" r:id="rId22"/>
    <p:sldId id="283" r:id="rId23"/>
    <p:sldId id="284" r:id="rId24"/>
    <p:sldId id="285" r:id="rId25"/>
    <p:sldId id="286" r:id="rId26"/>
    <p:sldId id="29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1422" autoAdjust="0"/>
  </p:normalViewPr>
  <p:slideViewPr>
    <p:cSldViewPr snapToGrid="0">
      <p:cViewPr varScale="1">
        <p:scale>
          <a:sx n="71" d="100"/>
          <a:sy n="71" d="100"/>
        </p:scale>
        <p:origin x="1212" y="72"/>
      </p:cViewPr>
      <p:guideLst>
        <p:guide orient="horz" pos="2160"/>
        <p:guide pos="3840"/>
      </p:guideLst>
    </p:cSldViewPr>
  </p:slideViewPr>
  <p:notesTextViewPr>
    <p:cViewPr>
      <p:scale>
        <a:sx n="1" d="1"/>
        <a:sy n="1" d="1"/>
      </p:scale>
      <p:origin x="0" y="0"/>
    </p:cViewPr>
  </p:notesTextViewPr>
  <p:notesViewPr>
    <p:cSldViewPr snapToGrid="0" showGuides="1">
      <p:cViewPr varScale="1">
        <p:scale>
          <a:sx n="67" d="100"/>
          <a:sy n="67" d="100"/>
        </p:scale>
        <p:origin x="3228"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D60DE-7284-4873-9D00-A199239B5F54}" type="datetimeFigureOut">
              <a:rPr lang="en-US" smtClean="0"/>
              <a:t>2/9/2016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8B1B7E-1D86-44C2-89BA-57DE193D2ACE}" type="slidenum">
              <a:rPr lang="en-US" smtClean="0"/>
              <a:t>‹#›</a:t>
            </a:fld>
            <a:endParaRPr lang="en-US"/>
          </a:p>
        </p:txBody>
      </p:sp>
    </p:spTree>
    <p:extLst>
      <p:ext uri="{BB962C8B-B14F-4D97-AF65-F5344CB8AC3E}">
        <p14:creationId xmlns:p14="http://schemas.microsoft.com/office/powerpoint/2010/main" val="1833959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Paul’s </a:t>
            </a:r>
            <a:r>
              <a:rPr lang="en-US" baseline="0" dirty="0" err="1" smtClean="0"/>
              <a:t>Youtube</a:t>
            </a:r>
            <a:r>
              <a:rPr lang="en-US" baseline="0" dirty="0" smtClean="0"/>
              <a:t> lecture, he discussed the difference between estimated and analyzed soil properties and presented an example of the importance of site selection. We as soil scientists have to extrapolate knowledge gained from a small set of point data to very large, unseen areas.</a:t>
            </a:r>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8</a:t>
            </a:fld>
            <a:endParaRPr lang="en-US"/>
          </a:p>
        </p:txBody>
      </p:sp>
    </p:spTree>
    <p:extLst>
      <p:ext uri="{BB962C8B-B14F-4D97-AF65-F5344CB8AC3E}">
        <p14:creationId xmlns:p14="http://schemas.microsoft.com/office/powerpoint/2010/main" val="35877407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9579">
              <a:defRPr/>
            </a:pPr>
            <a:r>
              <a:rPr lang="en-US" baseline="0" dirty="0" smtClean="0"/>
              <a:t>At the beginning of each R session, whether you are using R or </a:t>
            </a:r>
            <a:r>
              <a:rPr lang="en-US" baseline="0" dirty="0" err="1" smtClean="0"/>
              <a:t>Rstudio</a:t>
            </a:r>
            <a:r>
              <a:rPr lang="en-US" baseline="0" dirty="0" smtClean="0"/>
              <a:t>, you want to make sure that you set your working directory. This directory should be where your input datasets are stored, R files are located, and will also serve as the default storage of plots or exported objects from R. To do this in </a:t>
            </a:r>
            <a:r>
              <a:rPr lang="en-US" baseline="0" dirty="0" err="1" smtClean="0"/>
              <a:t>Rstudio</a:t>
            </a:r>
            <a:r>
              <a:rPr lang="en-US" baseline="0" dirty="0" smtClean="0"/>
              <a:t>, simply use the Session drop down menu. Notice that once you set your working directory, the Files tab in the bottom right window navigates to the directory that you specified, in this example, a folder called R on the C drive. </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18</a:t>
            </a:fld>
            <a:endParaRPr lang="en-US"/>
          </a:p>
        </p:txBody>
      </p:sp>
    </p:spTree>
    <p:extLst>
      <p:ext uri="{BB962C8B-B14F-4D97-AF65-F5344CB8AC3E}">
        <p14:creationId xmlns:p14="http://schemas.microsoft.com/office/powerpoint/2010/main" val="17939499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 can be used as a calculator to solve simplistic mathematical equations like the one currently displayed, as a GIS, for statistical analysis, for sampling design, and for modeling. In order to execute the equation that I have typed, I must place my cursor on line 1 or highlight line 1 and select the Run button. </a:t>
            </a:r>
          </a:p>
          <a:p>
            <a:endParaRPr lang="en-US" baseline="0" dirty="0" smtClean="0"/>
          </a:p>
          <a:p>
            <a:r>
              <a:rPr lang="en-US" baseline="0" dirty="0" smtClean="0"/>
              <a:t>-Click-</a:t>
            </a:r>
          </a:p>
          <a:p>
            <a:r>
              <a:rPr lang="en-US" baseline="0" dirty="0" smtClean="0"/>
              <a:t>Notice that the answer to my equation is displayed in the console window in the bottom left and the command is added to the History tab. </a:t>
            </a:r>
          </a:p>
        </p:txBody>
      </p:sp>
      <p:sp>
        <p:nvSpPr>
          <p:cNvPr id="4" name="Slide Number Placeholder 3"/>
          <p:cNvSpPr>
            <a:spLocks noGrp="1"/>
          </p:cNvSpPr>
          <p:nvPr>
            <p:ph type="sldNum" sz="quarter" idx="10"/>
          </p:nvPr>
        </p:nvSpPr>
        <p:spPr/>
        <p:txBody>
          <a:bodyPr/>
          <a:lstStyle/>
          <a:p>
            <a:fld id="{ED82B85F-A554-46ED-951F-12B965C17F12}" type="slidenum">
              <a:rPr lang="en-US" smtClean="0"/>
              <a:t>19</a:t>
            </a:fld>
            <a:endParaRPr lang="en-US"/>
          </a:p>
        </p:txBody>
      </p:sp>
    </p:spTree>
    <p:extLst>
      <p:ext uri="{BB962C8B-B14F-4D97-AF65-F5344CB8AC3E}">
        <p14:creationId xmlns:p14="http://schemas.microsoft.com/office/powerpoint/2010/main" val="2155125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In R </a:t>
            </a:r>
            <a:r>
              <a:rPr lang="en-US" dirty="0" smtClean="0"/>
              <a:t>you can assign almost anything as an object,</a:t>
            </a:r>
            <a:r>
              <a:rPr lang="en-US" baseline="0" dirty="0" smtClean="0"/>
              <a:t> including a single number or letter, model, settings, or dataset. For example, say I wanted to create an object entitled x that displayed rock fragment content of 3 different sites. I could do this in R by typing, x equals the concatenate function that links together the rock fragment values of 2, 4, and 6. Objects are displayed in the Environment tab in the upper right corner. In order to create an object in R, you must use either the = sign or a less than with a dash, either is fine. It is personal preference. </a:t>
            </a:r>
          </a:p>
          <a:p>
            <a:endParaRPr lang="en-US" baseline="0" dirty="0" smtClean="0"/>
          </a:p>
          <a:p>
            <a:r>
              <a:rPr lang="en-US" baseline="0" dirty="0" smtClean="0"/>
              <a:t>-Click-</a:t>
            </a:r>
          </a:p>
          <a:p>
            <a:r>
              <a:rPr lang="en-US" baseline="0" dirty="0" smtClean="0"/>
              <a:t>Let’s create an object called clay to represent the clay content at these three sites. </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20</a:t>
            </a:fld>
            <a:endParaRPr lang="en-US"/>
          </a:p>
        </p:txBody>
      </p:sp>
    </p:spTree>
    <p:extLst>
      <p:ext uri="{BB962C8B-B14F-4D97-AF65-F5344CB8AC3E}">
        <p14:creationId xmlns:p14="http://schemas.microsoft.com/office/powerpoint/2010/main" val="6630592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Say we wanted to know the mean of our rock fragment content. The function for mean is conveniently mean in R, so you would type mean with x (our rock fragment dataset) in parenthesis. </a:t>
            </a:r>
          </a:p>
          <a:p>
            <a:endParaRPr lang="en-US" baseline="0" dirty="0" smtClean="0"/>
          </a:p>
          <a:p>
            <a:r>
              <a:rPr lang="en-US" baseline="0" dirty="0" smtClean="0"/>
              <a:t>-Click-</a:t>
            </a:r>
          </a:p>
          <a:p>
            <a:r>
              <a:rPr lang="en-US" baseline="0" dirty="0" smtClean="0"/>
              <a:t>Once you run this command, the answer is displayed in the console as 4 and the function is added to the R history tab. When you type a function in </a:t>
            </a:r>
            <a:r>
              <a:rPr lang="en-US" baseline="0" dirty="0" err="1" smtClean="0"/>
              <a:t>Rstudio</a:t>
            </a:r>
            <a:r>
              <a:rPr lang="en-US" baseline="0" dirty="0" smtClean="0"/>
              <a:t>, a drop down menu will open that will list all available functions with the term that you type.</a:t>
            </a:r>
          </a:p>
        </p:txBody>
      </p:sp>
      <p:sp>
        <p:nvSpPr>
          <p:cNvPr id="4" name="Slide Number Placeholder 3"/>
          <p:cNvSpPr>
            <a:spLocks noGrp="1"/>
          </p:cNvSpPr>
          <p:nvPr>
            <p:ph type="sldNum" sz="quarter" idx="10"/>
          </p:nvPr>
        </p:nvSpPr>
        <p:spPr/>
        <p:txBody>
          <a:bodyPr/>
          <a:lstStyle/>
          <a:p>
            <a:fld id="{ED82B85F-A554-46ED-951F-12B965C17F12}" type="slidenum">
              <a:rPr lang="en-US" smtClean="0"/>
              <a:t>21</a:t>
            </a:fld>
            <a:endParaRPr lang="en-US"/>
          </a:p>
        </p:txBody>
      </p:sp>
    </p:spTree>
    <p:extLst>
      <p:ext uri="{BB962C8B-B14F-4D97-AF65-F5344CB8AC3E}">
        <p14:creationId xmlns:p14="http://schemas.microsoft.com/office/powerpoint/2010/main" val="14196577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What if I wanted to view the distribution of clay content? What function would I use? If I was unsure, I could use the Help tab in the bottom right and search for histogram. </a:t>
            </a:r>
          </a:p>
          <a:p>
            <a:r>
              <a:rPr lang="en-US" baseline="0" dirty="0" smtClean="0"/>
              <a:t>-Click-</a:t>
            </a:r>
          </a:p>
          <a:p>
            <a:r>
              <a:rPr lang="en-US" baseline="0" dirty="0" smtClean="0"/>
              <a:t>If I click on the graphics: </a:t>
            </a:r>
            <a:r>
              <a:rPr lang="en-US" baseline="0" dirty="0" err="1" smtClean="0"/>
              <a:t>hist</a:t>
            </a:r>
            <a:r>
              <a:rPr lang="en-US" baseline="0" dirty="0" smtClean="0"/>
              <a:t> link, a webpage describing the </a:t>
            </a:r>
            <a:r>
              <a:rPr lang="en-US" baseline="0" dirty="0" err="1" smtClean="0"/>
              <a:t>hist</a:t>
            </a:r>
            <a:r>
              <a:rPr lang="en-US" baseline="0" dirty="0" smtClean="0"/>
              <a:t> function appears. </a:t>
            </a:r>
          </a:p>
          <a:p>
            <a:r>
              <a:rPr lang="en-US" baseline="0" dirty="0" smtClean="0"/>
              <a:t>-Click-</a:t>
            </a:r>
          </a:p>
          <a:p>
            <a:r>
              <a:rPr lang="en-US" baseline="0" dirty="0" smtClean="0"/>
              <a:t>If I execute the </a:t>
            </a:r>
            <a:r>
              <a:rPr lang="en-US" baseline="0" dirty="0" err="1" smtClean="0"/>
              <a:t>hist</a:t>
            </a:r>
            <a:r>
              <a:rPr lang="en-US" baseline="0" dirty="0" smtClean="0"/>
              <a:t> command for clay content, you can see that a plot is generated in the plot tab in the bottom right.</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22</a:t>
            </a:fld>
            <a:endParaRPr lang="en-US"/>
          </a:p>
        </p:txBody>
      </p:sp>
    </p:spTree>
    <p:extLst>
      <p:ext uri="{BB962C8B-B14F-4D97-AF65-F5344CB8AC3E}">
        <p14:creationId xmlns:p14="http://schemas.microsoft.com/office/powerpoint/2010/main" val="4715141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thing that I have yet to mention is that both R programs are equipped with base packages that contain functions such as </a:t>
            </a:r>
            <a:r>
              <a:rPr lang="en-US" baseline="0" dirty="0" err="1" smtClean="0"/>
              <a:t>hist</a:t>
            </a:r>
            <a:r>
              <a:rPr lang="en-US" baseline="0" dirty="0" smtClean="0"/>
              <a:t> and mean. Packages are simply collections of code developed by R users. There are currently over 7,300 packages developed for use in R. For user convenience, </a:t>
            </a:r>
            <a:r>
              <a:rPr lang="en-US" baseline="0" dirty="0" err="1" smtClean="0"/>
              <a:t>Rstudio</a:t>
            </a:r>
            <a:r>
              <a:rPr lang="en-US" baseline="0" dirty="0" smtClean="0"/>
              <a:t> developed a Packages tab in the lower right window of the most commonly used packages. In order to utilize these packages, the user must select the check box next to the desired package and select install. –Click-</a:t>
            </a:r>
          </a:p>
        </p:txBody>
      </p:sp>
      <p:sp>
        <p:nvSpPr>
          <p:cNvPr id="4" name="Slide Number Placeholder 3"/>
          <p:cNvSpPr>
            <a:spLocks noGrp="1"/>
          </p:cNvSpPr>
          <p:nvPr>
            <p:ph type="sldNum" sz="quarter" idx="10"/>
          </p:nvPr>
        </p:nvSpPr>
        <p:spPr/>
        <p:txBody>
          <a:bodyPr/>
          <a:lstStyle/>
          <a:p>
            <a:fld id="{ED82B85F-A554-46ED-951F-12B965C17F12}" type="slidenum">
              <a:rPr lang="en-US" smtClean="0"/>
              <a:t>23</a:t>
            </a:fld>
            <a:endParaRPr lang="en-US"/>
          </a:p>
        </p:txBody>
      </p:sp>
    </p:spTree>
    <p:extLst>
      <p:ext uri="{BB962C8B-B14F-4D97-AF65-F5344CB8AC3E}">
        <p14:creationId xmlns:p14="http://schemas.microsoft.com/office/powerpoint/2010/main" val="25808808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 may be necessary to install several packages that are not listed under the Packages tab. With no packages selected, click on Install under the Packages tab. In the packages text line, we will type four packages that have been used for soil survey applications, the </a:t>
            </a:r>
            <a:r>
              <a:rPr lang="en-US" baseline="0" dirty="0" err="1" smtClean="0"/>
              <a:t>aqp</a:t>
            </a:r>
            <a:r>
              <a:rPr lang="en-US" baseline="0" dirty="0" smtClean="0"/>
              <a:t>, </a:t>
            </a:r>
            <a:r>
              <a:rPr lang="en-US" baseline="0" dirty="0" err="1" smtClean="0"/>
              <a:t>sharpshootR</a:t>
            </a:r>
            <a:r>
              <a:rPr lang="en-US" baseline="0" dirty="0" smtClean="0"/>
              <a:t>, </a:t>
            </a:r>
            <a:r>
              <a:rPr lang="en-US" baseline="0" dirty="0" err="1" smtClean="0"/>
              <a:t>soilDB</a:t>
            </a:r>
            <a:r>
              <a:rPr lang="en-US" baseline="0" dirty="0" smtClean="0"/>
              <a:t>, and RODBC packages. Packages only need to be installed the first time you use them on your machine. </a:t>
            </a:r>
          </a:p>
          <a:p>
            <a:endParaRPr lang="en-US" baseline="0" dirty="0" smtClean="0"/>
          </a:p>
          <a:p>
            <a:r>
              <a:rPr lang="en-US" baseline="0" dirty="0" smtClean="0"/>
              <a:t>-Click-</a:t>
            </a:r>
          </a:p>
          <a:p>
            <a:r>
              <a:rPr lang="en-US" baseline="0" dirty="0" smtClean="0"/>
              <a:t>Notice that the packages that we have installed depend and utilize many other packages that were also installed on our machine. It is important to always check the install dependencies box when installing a package in R. </a:t>
            </a:r>
          </a:p>
          <a:p>
            <a:endParaRPr lang="en-US" baseline="0" dirty="0" smtClean="0"/>
          </a:p>
          <a:p>
            <a:r>
              <a:rPr lang="en-US" baseline="0" dirty="0" smtClean="0"/>
              <a:t>AQP – visualization, aggregation, classification</a:t>
            </a:r>
          </a:p>
          <a:p>
            <a:r>
              <a:rPr lang="en-US" baseline="0" dirty="0" err="1" smtClean="0"/>
              <a:t>soilDB</a:t>
            </a:r>
            <a:r>
              <a:rPr lang="en-US" baseline="0" dirty="0" smtClean="0"/>
              <a:t> – access to commonly used soil databases</a:t>
            </a:r>
          </a:p>
          <a:p>
            <a:r>
              <a:rPr lang="en-US" baseline="0" dirty="0" err="1" smtClean="0"/>
              <a:t>SharpshootR</a:t>
            </a:r>
            <a:r>
              <a:rPr lang="en-US" baseline="0" dirty="0" smtClean="0"/>
              <a:t> – misc. soil survey specific functions</a:t>
            </a:r>
          </a:p>
          <a:p>
            <a:r>
              <a:rPr lang="en-US" baseline="0" dirty="0" smtClean="0"/>
              <a:t>RODBC - </a:t>
            </a:r>
            <a:r>
              <a:rPr lang="en-US" b="0" dirty="0" smtClean="0">
                <a:solidFill>
                  <a:schemeClr val="tx1"/>
                </a:solidFill>
              </a:rPr>
              <a:t>ODBC Database Access</a:t>
            </a:r>
            <a:endParaRPr lang="en-US" b="0" baseline="0" dirty="0" smtClean="0">
              <a:solidFill>
                <a:schemeClr val="tx1"/>
              </a:solidFill>
            </a:endParaRPr>
          </a:p>
        </p:txBody>
      </p:sp>
      <p:sp>
        <p:nvSpPr>
          <p:cNvPr id="4" name="Slide Number Placeholder 3"/>
          <p:cNvSpPr>
            <a:spLocks noGrp="1"/>
          </p:cNvSpPr>
          <p:nvPr>
            <p:ph type="sldNum" sz="quarter" idx="10"/>
          </p:nvPr>
        </p:nvSpPr>
        <p:spPr/>
        <p:txBody>
          <a:bodyPr/>
          <a:lstStyle/>
          <a:p>
            <a:fld id="{ED82B85F-A554-46ED-951F-12B965C17F12}" type="slidenum">
              <a:rPr lang="en-US" smtClean="0"/>
              <a:t>24</a:t>
            </a:fld>
            <a:endParaRPr lang="en-US"/>
          </a:p>
        </p:txBody>
      </p:sp>
    </p:spTree>
    <p:extLst>
      <p:ext uri="{BB962C8B-B14F-4D97-AF65-F5344CB8AC3E}">
        <p14:creationId xmlns:p14="http://schemas.microsoft.com/office/powerpoint/2010/main" val="2843438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Once installed, the packages are added to the Package tab in the bottom right corner. You can update packages when necessary by selecting the check box next to the package name and clicking on the update button. Updates are available fairly often depending on the package, so it is important to keep packages updated. Every time you open </a:t>
            </a:r>
            <a:r>
              <a:rPr lang="en-US" baseline="0" dirty="0" err="1" smtClean="0"/>
              <a:t>Rstudio</a:t>
            </a:r>
            <a:r>
              <a:rPr lang="en-US" baseline="0" dirty="0" smtClean="0"/>
              <a:t>, you will need to load the packages that you are going to use during your R session by checking the box next to the package name. </a:t>
            </a:r>
          </a:p>
          <a:p>
            <a:endParaRPr lang="en-US" baseline="0" dirty="0" smtClean="0"/>
          </a:p>
          <a:p>
            <a:r>
              <a:rPr lang="en-US" baseline="0" dirty="0" smtClean="0"/>
              <a:t>All packages in R are required to meet certain standards set by </a:t>
            </a:r>
            <a:r>
              <a:rPr lang="en-US" b="0" dirty="0" smtClean="0"/>
              <a:t>The Comprehensive R Archive Network</a:t>
            </a:r>
            <a:r>
              <a:rPr lang="en-US" b="0" baseline="0" dirty="0" smtClean="0"/>
              <a:t>, including documentation, sample datasets, and examples. Once you find a package that will accommodate the functions that you wish to run, it is simply a matter of reading the documentation and viewing the examples to understand how to apply the function to your data. Since R is an open source program, there are a TON of resources available online.</a:t>
            </a:r>
          </a:p>
        </p:txBody>
      </p:sp>
      <p:sp>
        <p:nvSpPr>
          <p:cNvPr id="4" name="Slide Number Placeholder 3"/>
          <p:cNvSpPr>
            <a:spLocks noGrp="1"/>
          </p:cNvSpPr>
          <p:nvPr>
            <p:ph type="sldNum" sz="quarter" idx="10"/>
          </p:nvPr>
        </p:nvSpPr>
        <p:spPr/>
        <p:txBody>
          <a:bodyPr/>
          <a:lstStyle/>
          <a:p>
            <a:fld id="{ED82B85F-A554-46ED-951F-12B965C17F12}" type="slidenum">
              <a:rPr lang="en-US" smtClean="0"/>
              <a:t>25</a:t>
            </a:fld>
            <a:endParaRPr lang="en-US"/>
          </a:p>
        </p:txBody>
      </p:sp>
    </p:spTree>
    <p:extLst>
      <p:ext uri="{BB962C8B-B14F-4D97-AF65-F5344CB8AC3E}">
        <p14:creationId xmlns:p14="http://schemas.microsoft.com/office/powerpoint/2010/main" val="5788213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In order to fetch data from NASIS, data must first be in your selected set. The NASIS queries displayed above are suggested by Tom and Stephen for loading data into your selected set. </a:t>
            </a:r>
          </a:p>
          <a:p>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26</a:t>
            </a:fld>
            <a:endParaRPr lang="en-US"/>
          </a:p>
        </p:txBody>
      </p:sp>
    </p:spTree>
    <p:extLst>
      <p:ext uri="{BB962C8B-B14F-4D97-AF65-F5344CB8AC3E}">
        <p14:creationId xmlns:p14="http://schemas.microsoft.com/office/powerpoint/2010/main" val="1903259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should </a:t>
            </a:r>
            <a:r>
              <a:rPr lang="en-US" baseline="0" dirty="0" smtClean="0"/>
              <a:t>only populate NASIS with the lowest level of </a:t>
            </a:r>
            <a:r>
              <a:rPr lang="en-US" baseline="0" dirty="0" err="1" smtClean="0"/>
              <a:t>uncertainty..which</a:t>
            </a:r>
            <a:r>
              <a:rPr lang="en-US" baseline="0" dirty="0" smtClean="0"/>
              <a:t> is your field estimates. Do not populate NASIS with decimal points (lab precision/accuracy). </a:t>
            </a:r>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9</a:t>
            </a:fld>
            <a:endParaRPr lang="en-US"/>
          </a:p>
        </p:txBody>
      </p:sp>
    </p:spTree>
    <p:extLst>
      <p:ext uri="{BB962C8B-B14F-4D97-AF65-F5344CB8AC3E}">
        <p14:creationId xmlns:p14="http://schemas.microsoft.com/office/powerpoint/2010/main" val="1528827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Who has experience using R?</a:t>
            </a:r>
          </a:p>
          <a:p>
            <a:r>
              <a:rPr lang="en-US" sz="1200" b="1" kern="1200" dirty="0" smtClean="0">
                <a:solidFill>
                  <a:schemeClr val="tx1"/>
                </a:solidFill>
                <a:effectLst/>
                <a:latin typeface="+mn-lt"/>
                <a:ea typeface="+mn-ea"/>
                <a:cs typeface="+mn-cs"/>
              </a:rPr>
              <a:t>For those who have used R, what do you use it for?  (have students type in chat)</a:t>
            </a: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There </a:t>
            </a:r>
            <a:r>
              <a:rPr lang="en-US" dirty="0" smtClean="0"/>
              <a:t>are two R programs</a:t>
            </a:r>
            <a:r>
              <a:rPr lang="en-US" baseline="0" dirty="0" smtClean="0"/>
              <a:t> can be found using the start&gt;all programs menu at the bottom left hand portion of your screen: R and </a:t>
            </a:r>
            <a:r>
              <a:rPr lang="en-US" baseline="0" dirty="0" err="1" smtClean="0"/>
              <a:t>Rstudio</a:t>
            </a:r>
            <a:r>
              <a:rPr lang="en-US" baseline="0" dirty="0" smtClean="0"/>
              <a:t>. Both programs are command line driven that allow graphical display.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There are three</a:t>
            </a:r>
            <a:r>
              <a:rPr lang="en-US" baseline="0" dirty="0" smtClean="0"/>
              <a:t> main windows in R that you can use to conduct your data analysis: R Console, R Editor, and R Graphics. The R Editor window is simply a text editing window, you may also use notepad or notepad ++. The R Graphics window will only display when a command such as plot ( ) is executed. </a:t>
            </a:r>
          </a:p>
          <a:p>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11</a:t>
            </a:fld>
            <a:endParaRPr lang="en-US"/>
          </a:p>
        </p:txBody>
      </p:sp>
    </p:spTree>
    <p:extLst>
      <p:ext uri="{BB962C8B-B14F-4D97-AF65-F5344CB8AC3E}">
        <p14:creationId xmlns:p14="http://schemas.microsoft.com/office/powerpoint/2010/main" val="17484553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 studio</a:t>
            </a:r>
            <a:r>
              <a:rPr lang="en-US" baseline="0" dirty="0" smtClean="0"/>
              <a:t> is similar to R GUI, but is more user friendly. When you open </a:t>
            </a:r>
            <a:r>
              <a:rPr lang="en-US" baseline="0" dirty="0" err="1" smtClean="0"/>
              <a:t>Rstudio</a:t>
            </a:r>
            <a:r>
              <a:rPr lang="en-US" baseline="0" dirty="0" smtClean="0"/>
              <a:t> on your machine, you will see 3 windows: the console window, just like in the R GUI and two other windows composed of multiple tabs. The upper right window has two tabs: environment and history. The environment tab will keep track of the datasets that you import and objects that you create. </a:t>
            </a:r>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12</a:t>
            </a:fld>
            <a:endParaRPr lang="en-US"/>
          </a:p>
        </p:txBody>
      </p:sp>
    </p:spTree>
    <p:extLst>
      <p:ext uri="{BB962C8B-B14F-4D97-AF65-F5344CB8AC3E}">
        <p14:creationId xmlns:p14="http://schemas.microsoft.com/office/powerpoint/2010/main" val="4179782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You can also import a dataset using the Environment Tab. </a:t>
            </a:r>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13</a:t>
            </a:fld>
            <a:endParaRPr lang="en-US"/>
          </a:p>
        </p:txBody>
      </p:sp>
    </p:spTree>
    <p:extLst>
      <p:ext uri="{BB962C8B-B14F-4D97-AF65-F5344CB8AC3E}">
        <p14:creationId xmlns:p14="http://schemas.microsoft.com/office/powerpoint/2010/main" val="5948157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14</a:t>
            </a:fld>
            <a:endParaRPr lang="en-US"/>
          </a:p>
        </p:txBody>
      </p:sp>
    </p:spTree>
    <p:extLst>
      <p:ext uri="{BB962C8B-B14F-4D97-AF65-F5344CB8AC3E}">
        <p14:creationId xmlns:p14="http://schemas.microsoft.com/office/powerpoint/2010/main" val="21019848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History</a:t>
            </a:r>
            <a:r>
              <a:rPr lang="en-US" baseline="0" dirty="0" smtClean="0"/>
              <a:t> tab will display a history of all of the commands you’ve executed during your </a:t>
            </a:r>
            <a:r>
              <a:rPr lang="en-US" baseline="0" dirty="0" err="1" smtClean="0"/>
              <a:t>Rstudio</a:t>
            </a:r>
            <a:r>
              <a:rPr lang="en-US" baseline="0" dirty="0" smtClean="0"/>
              <a:t> session.</a:t>
            </a:r>
            <a:endParaRPr lang="en-US" dirty="0" smtClean="0"/>
          </a:p>
          <a:p>
            <a:r>
              <a:rPr lang="en-US" dirty="0" smtClean="0"/>
              <a:t>The bottom</a:t>
            </a:r>
            <a:r>
              <a:rPr lang="en-US" baseline="0" dirty="0" smtClean="0"/>
              <a:t> right window is composed of 5 tabs which I will go into a little bit later in the presentation. </a:t>
            </a:r>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15</a:t>
            </a:fld>
            <a:endParaRPr lang="en-US"/>
          </a:p>
        </p:txBody>
      </p:sp>
    </p:spTree>
    <p:extLst>
      <p:ext uri="{BB962C8B-B14F-4D97-AF65-F5344CB8AC3E}">
        <p14:creationId xmlns:p14="http://schemas.microsoft.com/office/powerpoint/2010/main" val="4150207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text editor</a:t>
            </a:r>
            <a:r>
              <a:rPr lang="en-US" baseline="0" dirty="0" smtClean="0"/>
              <a:t> window in </a:t>
            </a:r>
            <a:r>
              <a:rPr lang="en-US" baseline="0" dirty="0" err="1" smtClean="0"/>
              <a:t>Rstudio</a:t>
            </a:r>
            <a:r>
              <a:rPr lang="en-US" baseline="0" dirty="0" smtClean="0"/>
              <a:t> can be opened using the File drop down menu. </a:t>
            </a:r>
          </a:p>
        </p:txBody>
      </p:sp>
      <p:sp>
        <p:nvSpPr>
          <p:cNvPr id="4" name="Slide Number Placeholder 3"/>
          <p:cNvSpPr>
            <a:spLocks noGrp="1"/>
          </p:cNvSpPr>
          <p:nvPr>
            <p:ph type="sldNum" sz="quarter" idx="10"/>
          </p:nvPr>
        </p:nvSpPr>
        <p:spPr/>
        <p:txBody>
          <a:bodyPr/>
          <a:lstStyle/>
          <a:p>
            <a:fld id="{ED82B85F-A554-46ED-951F-12B965C17F12}" type="slidenum">
              <a:rPr lang="en-US" smtClean="0"/>
              <a:t>16</a:t>
            </a:fld>
            <a:endParaRPr lang="en-US"/>
          </a:p>
        </p:txBody>
      </p:sp>
    </p:spTree>
    <p:extLst>
      <p:ext uri="{BB962C8B-B14F-4D97-AF65-F5344CB8AC3E}">
        <p14:creationId xmlns:p14="http://schemas.microsoft.com/office/powerpoint/2010/main" val="2633178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It is recommended to use the text editor window to develop your code before executing it in the console window.</a:t>
            </a:r>
          </a:p>
          <a:p>
            <a:r>
              <a:rPr lang="en-US" baseline="0" dirty="0" smtClean="0"/>
              <a:t> </a:t>
            </a:r>
          </a:p>
        </p:txBody>
      </p:sp>
      <p:sp>
        <p:nvSpPr>
          <p:cNvPr id="4" name="Slide Number Placeholder 3"/>
          <p:cNvSpPr>
            <a:spLocks noGrp="1"/>
          </p:cNvSpPr>
          <p:nvPr>
            <p:ph type="sldNum" sz="quarter" idx="10"/>
          </p:nvPr>
        </p:nvSpPr>
        <p:spPr/>
        <p:txBody>
          <a:bodyPr/>
          <a:lstStyle/>
          <a:p>
            <a:fld id="{ED82B85F-A554-46ED-951F-12B965C17F12}" type="slidenum">
              <a:rPr lang="en-US" smtClean="0"/>
              <a:t>17</a:t>
            </a:fld>
            <a:endParaRPr lang="en-US"/>
          </a:p>
        </p:txBody>
      </p:sp>
    </p:spTree>
    <p:extLst>
      <p:ext uri="{BB962C8B-B14F-4D97-AF65-F5344CB8AC3E}">
        <p14:creationId xmlns:p14="http://schemas.microsoft.com/office/powerpoint/2010/main" val="1945159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FA1383C-256B-47EC-A730-2BFE650D2081}" type="datetimeFigureOut">
              <a:rPr lang="en-US" smtClean="0"/>
              <a:t>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2398095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A1383C-256B-47EC-A730-2BFE650D2081}" type="datetimeFigureOut">
              <a:rPr lang="en-US" smtClean="0"/>
              <a:t>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2850605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A1383C-256B-47EC-A730-2BFE650D2081}" type="datetimeFigureOut">
              <a:rPr lang="en-US" smtClean="0"/>
              <a:t>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2961592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A1383C-256B-47EC-A730-2BFE650D2081}" type="datetimeFigureOut">
              <a:rPr lang="en-US" smtClean="0"/>
              <a:t>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16164548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A1383C-256B-47EC-A730-2BFE650D2081}" type="datetimeFigureOut">
              <a:rPr lang="en-US" smtClean="0"/>
              <a:t>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2583941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FA1383C-256B-47EC-A730-2BFE650D2081}" type="datetimeFigureOut">
              <a:rPr lang="en-US" smtClean="0"/>
              <a:t>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21251083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A1383C-256B-47EC-A730-2BFE650D2081}" type="datetimeFigureOut">
              <a:rPr lang="en-US" smtClean="0"/>
              <a:t>2/9/2016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15965862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A1383C-256B-47EC-A730-2BFE650D2081}" type="datetimeFigureOut">
              <a:rPr lang="en-US" smtClean="0"/>
              <a:t>2/9/2016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2366533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1383C-256B-47EC-A730-2BFE650D2081}" type="datetimeFigureOut">
              <a:rPr lang="en-US" smtClean="0"/>
              <a:t>2/9/2016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742406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A1383C-256B-47EC-A730-2BFE650D2081}" type="datetimeFigureOut">
              <a:rPr lang="en-US" smtClean="0"/>
              <a:t>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2018135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A1383C-256B-47EC-A730-2BFE650D2081}" type="datetimeFigureOut">
              <a:rPr lang="en-US" smtClean="0"/>
              <a:t>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521096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A1383C-256B-47EC-A730-2BFE650D2081}" type="datetimeFigureOut">
              <a:rPr lang="en-US" smtClean="0"/>
              <a:t>2/9/2016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919629-74BB-41ED-BE27-34ED9856DE01}" type="slidenum">
              <a:rPr lang="en-US" smtClean="0"/>
              <a:t>‹#›</a:t>
            </a:fld>
            <a:endParaRPr lang="en-US"/>
          </a:p>
        </p:txBody>
      </p:sp>
    </p:spTree>
    <p:extLst>
      <p:ext uri="{BB962C8B-B14F-4D97-AF65-F5344CB8AC3E}">
        <p14:creationId xmlns:p14="http://schemas.microsoft.com/office/powerpoint/2010/main" val="421217841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3.png"/><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Statistics for Soil Survey</a:t>
            </a:r>
            <a:endParaRPr lang="en-US" dirty="0"/>
          </a:p>
        </p:txBody>
      </p:sp>
      <p:sp>
        <p:nvSpPr>
          <p:cNvPr id="4" name="Subtitle 3"/>
          <p:cNvSpPr>
            <a:spLocks noGrp="1"/>
          </p:cNvSpPr>
          <p:nvPr>
            <p:ph type="subTitle" idx="1"/>
          </p:nvPr>
        </p:nvSpPr>
        <p:spPr/>
        <p:txBody>
          <a:bodyPr>
            <a:normAutofit/>
          </a:bodyPr>
          <a:lstStyle/>
          <a:p>
            <a:r>
              <a:rPr lang="en-US" sz="2800" dirty="0" smtClean="0"/>
              <a:t>March 2016</a:t>
            </a:r>
            <a:endParaRPr lang="en-US" sz="2800" baseline="30000" dirty="0" smtClean="0"/>
          </a:p>
        </p:txBody>
      </p:sp>
    </p:spTree>
    <p:extLst>
      <p:ext uri="{BB962C8B-B14F-4D97-AF65-F5344CB8AC3E}">
        <p14:creationId xmlns:p14="http://schemas.microsoft.com/office/powerpoint/2010/main" val="244313306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Pre-course Assignment: </a:t>
            </a:r>
            <a:r>
              <a:rPr lang="en-US" dirty="0" err="1" smtClean="0"/>
              <a:t>RStudio</a:t>
            </a:r>
            <a:endParaRPr lang="en-US" dirty="0"/>
          </a:p>
        </p:txBody>
      </p:sp>
      <p:sp>
        <p:nvSpPr>
          <p:cNvPr id="3" name="Content Placeholder 2"/>
          <p:cNvSpPr>
            <a:spLocks noGrp="1"/>
          </p:cNvSpPr>
          <p:nvPr>
            <p:ph idx="1"/>
          </p:nvPr>
        </p:nvSpPr>
        <p:spPr/>
        <p:txBody>
          <a:bodyPr/>
          <a:lstStyle/>
          <a:p>
            <a:pPr marL="0" lvl="1" indent="0">
              <a:buNone/>
            </a:pPr>
            <a:r>
              <a:rPr lang="en-US" sz="2800" dirty="0" smtClean="0"/>
              <a:t>In the pre-course assignment, we had </a:t>
            </a:r>
            <a:r>
              <a:rPr lang="en-US" sz="2800" dirty="0" smtClean="0"/>
              <a:t>you:</a:t>
            </a:r>
            <a:endParaRPr lang="en-US" sz="2800" dirty="0" smtClean="0"/>
          </a:p>
          <a:p>
            <a:pPr marL="576263" lvl="1" indent="-288925"/>
            <a:r>
              <a:rPr lang="en-US" sz="2800" dirty="0" smtClean="0"/>
              <a:t>Set </a:t>
            </a:r>
            <a:r>
              <a:rPr lang="en-US" sz="2800" dirty="0" smtClean="0"/>
              <a:t>your working </a:t>
            </a:r>
            <a:r>
              <a:rPr lang="en-US" sz="2800" dirty="0" smtClean="0"/>
              <a:t>directory and verify </a:t>
            </a:r>
            <a:r>
              <a:rPr lang="en-US" sz="2800" dirty="0" err="1" smtClean="0"/>
              <a:t>RStudio</a:t>
            </a:r>
            <a:r>
              <a:rPr lang="en-US" sz="2800" dirty="0" smtClean="0"/>
              <a:t> </a:t>
            </a:r>
            <a:r>
              <a:rPr lang="en-US" sz="2800" dirty="0" smtClean="0"/>
              <a:t>version</a:t>
            </a:r>
          </a:p>
          <a:p>
            <a:pPr marL="576263" lvl="1" indent="-288925"/>
            <a:r>
              <a:rPr lang="en-US" sz="2800" dirty="0" smtClean="0"/>
              <a:t>Install packages</a:t>
            </a:r>
          </a:p>
          <a:p>
            <a:pPr marL="576263" lvl="1" indent="-288925"/>
            <a:r>
              <a:rPr lang="en-US" sz="2800" dirty="0" smtClean="0"/>
              <a:t>Establish an </a:t>
            </a:r>
            <a:r>
              <a:rPr lang="en-US" sz="2800" dirty="0" smtClean="0"/>
              <a:t>open database connection (ODBC) </a:t>
            </a:r>
            <a:r>
              <a:rPr lang="en-US" sz="2800" dirty="0"/>
              <a:t>to </a:t>
            </a:r>
            <a:r>
              <a:rPr lang="en-US" sz="2800" dirty="0" smtClean="0"/>
              <a:t>NASIS</a:t>
            </a:r>
          </a:p>
          <a:p>
            <a:endParaRPr lang="en-US" dirty="0"/>
          </a:p>
        </p:txBody>
      </p:sp>
    </p:spTree>
    <p:extLst>
      <p:ext uri="{BB962C8B-B14F-4D97-AF65-F5344CB8AC3E}">
        <p14:creationId xmlns:p14="http://schemas.microsoft.com/office/powerpoint/2010/main" val="140239726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2898" t="7428" r="9432" b="20289"/>
          <a:stretch/>
        </p:blipFill>
        <p:spPr bwMode="auto">
          <a:xfrm>
            <a:off x="2953475" y="1175251"/>
            <a:ext cx="6285050" cy="5168002"/>
          </a:xfrm>
          <a:prstGeom prst="rect">
            <a:avLst/>
          </a:prstGeom>
          <a:noFill/>
          <a:ln w="28575">
            <a:solidFill>
              <a:schemeClr val="bg1"/>
            </a:solidFill>
            <a:miter lim="800000"/>
            <a:headEnd/>
            <a:tailEnd/>
          </a:ln>
          <a:extLst>
            <a:ext uri="{909E8E84-426E-40DD-AFC4-6F175D3DCCD1}">
              <a14:hiddenFill xmlns:a14="http://schemas.microsoft.com/office/drawing/2010/main">
                <a:solidFill>
                  <a:schemeClr val="accent1"/>
                </a:solidFill>
              </a14:hiddenFill>
            </a:ext>
          </a:extLst>
        </p:spPr>
      </p:pic>
      <p:sp>
        <p:nvSpPr>
          <p:cNvPr id="5" name="TextBox 13"/>
          <p:cNvSpPr txBox="1"/>
          <p:nvPr/>
        </p:nvSpPr>
        <p:spPr>
          <a:xfrm>
            <a:off x="1731412" y="1160529"/>
            <a:ext cx="1403432" cy="17543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t>R Console: </a:t>
            </a:r>
          </a:p>
          <a:p>
            <a:r>
              <a:rPr lang="en-US" dirty="0"/>
              <a:t>R code is typed here when it is ready to be executed.</a:t>
            </a:r>
          </a:p>
        </p:txBody>
      </p:sp>
      <p:sp>
        <p:nvSpPr>
          <p:cNvPr id="6" name="TextBox 16"/>
          <p:cNvSpPr txBox="1"/>
          <p:nvPr/>
        </p:nvSpPr>
        <p:spPr>
          <a:xfrm>
            <a:off x="1731412" y="3059394"/>
            <a:ext cx="1395364" cy="31393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t>R Editor: </a:t>
            </a:r>
          </a:p>
          <a:p>
            <a:r>
              <a:rPr lang="en-US" dirty="0"/>
              <a:t>R code is typed here when it is in the process of being edited (you can also use notepad, notepad ++, etc.).</a:t>
            </a:r>
          </a:p>
        </p:txBody>
      </p:sp>
      <p:sp>
        <p:nvSpPr>
          <p:cNvPr id="7" name="TextBox 27"/>
          <p:cNvSpPr txBox="1"/>
          <p:nvPr/>
        </p:nvSpPr>
        <p:spPr>
          <a:xfrm>
            <a:off x="9226363" y="1175251"/>
            <a:ext cx="1371599" cy="286232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t>R Graphics: </a:t>
            </a:r>
          </a:p>
          <a:p>
            <a:r>
              <a:rPr lang="en-US" dirty="0"/>
              <a:t>Graphics are displayed in this window after plot() or another graphics function is executed in R Console. </a:t>
            </a:r>
          </a:p>
        </p:txBody>
      </p:sp>
      <p:sp>
        <p:nvSpPr>
          <p:cNvPr id="3" name="Title 2"/>
          <p:cNvSpPr>
            <a:spLocks noGrp="1"/>
          </p:cNvSpPr>
          <p:nvPr>
            <p:ph type="title"/>
          </p:nvPr>
        </p:nvSpPr>
        <p:spPr>
          <a:xfrm>
            <a:off x="838200" y="87275"/>
            <a:ext cx="10515600" cy="1325563"/>
          </a:xfrm>
        </p:spPr>
        <p:txBody>
          <a:bodyPr/>
          <a:lstStyle/>
          <a:p>
            <a:r>
              <a:rPr lang="en-US" dirty="0" smtClean="0"/>
              <a:t>Introduction to R</a:t>
            </a:r>
            <a:endParaRPr lang="en-US" dirty="0"/>
          </a:p>
        </p:txBody>
      </p:sp>
    </p:spTree>
    <p:extLst>
      <p:ext uri="{BB962C8B-B14F-4D97-AF65-F5344CB8AC3E}">
        <p14:creationId xmlns:p14="http://schemas.microsoft.com/office/powerpoint/2010/main" val="2623510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5">
                                            <p:txEl>
                                              <p:pRg st="0" end="0"/>
                                            </p:txEl>
                                          </p:spTgt>
                                        </p:tgtEl>
                                        <p:attrNameLst>
                                          <p:attrName>style.fontWeight</p:attrName>
                                        </p:attrNameLst>
                                      </p:cBhvr>
                                      <p:to>
                                        <p:strVal val="bold"/>
                                      </p:to>
                                    </p:set>
                                  </p:childTnLst>
                                </p:cTn>
                              </p:par>
                              <p:par>
                                <p:cTn id="7" presetID="15" presetClass="emph" presetSubtype="0" nodeType="withEffect">
                                  <p:stCondLst>
                                    <p:cond delay="0"/>
                                  </p:stCondLst>
                                  <p:endCondLst>
                                    <p:cond evt="onNext" delay="0">
                                      <p:tgtEl>
                                        <p:sldTgt/>
                                      </p:tgtEl>
                                    </p:cond>
                                  </p:endCondLst>
                                  <p:childTnLst>
                                    <p:set>
                                      <p:cBhvr override="childStyle">
                                        <p:cTn id="8" dur="indefinite"/>
                                        <p:tgtEl>
                                          <p:spTgt spid="5">
                                            <p:txEl>
                                              <p:pRg st="1" end="1"/>
                                            </p:txEl>
                                          </p:spTgt>
                                        </p:tgtEl>
                                        <p:attrNameLst>
                                          <p:attrName>style.fontWeight</p:attrName>
                                        </p:attrNameLst>
                                      </p:cBhvr>
                                      <p:to>
                                        <p:strVal val="bold"/>
                                      </p:to>
                                    </p:set>
                                  </p:childTnLst>
                                </p:cTn>
                              </p:par>
                            </p:childTnLst>
                          </p:cTn>
                        </p:par>
                      </p:childTnLst>
                    </p:cTn>
                  </p:par>
                  <p:par>
                    <p:cTn id="9" fill="hold">
                      <p:stCondLst>
                        <p:cond delay="indefinite"/>
                      </p:stCondLst>
                      <p:childTnLst>
                        <p:par>
                          <p:cTn id="10" fill="hold">
                            <p:stCondLst>
                              <p:cond delay="0"/>
                            </p:stCondLst>
                            <p:childTnLst>
                              <p:par>
                                <p:cTn id="11" presetID="15" presetClass="emph" presetSubtype="0" nodeType="clickEffect">
                                  <p:stCondLst>
                                    <p:cond delay="0"/>
                                  </p:stCondLst>
                                  <p:endCondLst>
                                    <p:cond evt="onNext" delay="0">
                                      <p:tgtEl>
                                        <p:sldTgt/>
                                      </p:tgtEl>
                                    </p:cond>
                                  </p:endCondLst>
                                  <p:childTnLst>
                                    <p:set>
                                      <p:cBhvr override="childStyle">
                                        <p:cTn id="12" dur="indefinite"/>
                                        <p:tgtEl>
                                          <p:spTgt spid="6">
                                            <p:txEl>
                                              <p:pRg st="0" end="0"/>
                                            </p:txEl>
                                          </p:spTgt>
                                        </p:tgtEl>
                                        <p:attrNameLst>
                                          <p:attrName>style.fontWeight</p:attrName>
                                        </p:attrNameLst>
                                      </p:cBhvr>
                                      <p:to>
                                        <p:strVal val="bold"/>
                                      </p:to>
                                    </p:set>
                                  </p:childTnLst>
                                </p:cTn>
                              </p:par>
                              <p:par>
                                <p:cTn id="13" presetID="15" presetClass="emph" presetSubtype="0" nodeType="withEffect">
                                  <p:stCondLst>
                                    <p:cond delay="0"/>
                                  </p:stCondLst>
                                  <p:childTnLst>
                                    <p:set>
                                      <p:cBhvr override="childStyle">
                                        <p:cTn id="14" dur="2200"/>
                                        <p:tgtEl>
                                          <p:spTgt spid="6">
                                            <p:txEl>
                                              <p:pRg st="1" end="1"/>
                                            </p:txEl>
                                          </p:spTgt>
                                        </p:tgtEl>
                                        <p:attrNameLst>
                                          <p:attrName>style.fontWeight</p:attrName>
                                        </p:attrNameLst>
                                      </p:cBhvr>
                                      <p:to>
                                        <p:strVal val="bold"/>
                                      </p:to>
                                    </p:set>
                                  </p:childTnLst>
                                </p:cTn>
                              </p:par>
                            </p:childTnLst>
                          </p:cTn>
                        </p:par>
                      </p:childTnLst>
                    </p:cTn>
                  </p:par>
                  <p:par>
                    <p:cTn id="15" fill="hold">
                      <p:stCondLst>
                        <p:cond delay="indefinite"/>
                      </p:stCondLst>
                      <p:childTnLst>
                        <p:par>
                          <p:cTn id="16" fill="hold">
                            <p:stCondLst>
                              <p:cond delay="0"/>
                            </p:stCondLst>
                            <p:childTnLst>
                              <p:par>
                                <p:cTn id="17" presetID="15" presetClass="emph" presetSubtype="0" nodeType="clickEffect">
                                  <p:stCondLst>
                                    <p:cond delay="0"/>
                                  </p:stCondLst>
                                  <p:endCondLst>
                                    <p:cond evt="onNext" delay="0">
                                      <p:tgtEl>
                                        <p:sldTgt/>
                                      </p:tgtEl>
                                    </p:cond>
                                  </p:endCondLst>
                                  <p:childTnLst>
                                    <p:set>
                                      <p:cBhvr override="childStyle">
                                        <p:cTn id="18" dur="indefinite"/>
                                        <p:tgtEl>
                                          <p:spTgt spid="7">
                                            <p:txEl>
                                              <p:pRg st="0" end="0"/>
                                            </p:txEl>
                                          </p:spTgt>
                                        </p:tgtEl>
                                        <p:attrNameLst>
                                          <p:attrName>style.fontWeight</p:attrName>
                                        </p:attrNameLst>
                                      </p:cBhvr>
                                      <p:to>
                                        <p:strVal val="bold"/>
                                      </p:to>
                                    </p:set>
                                  </p:childTnLst>
                                </p:cTn>
                              </p:par>
                              <p:par>
                                <p:cTn id="19" presetID="15" presetClass="emph" presetSubtype="0" nodeType="withEffect">
                                  <p:stCondLst>
                                    <p:cond delay="0"/>
                                  </p:stCondLst>
                                  <p:endCondLst>
                                    <p:cond evt="onNext" delay="0">
                                      <p:tgtEl>
                                        <p:sldTgt/>
                                      </p:tgtEl>
                                    </p:cond>
                                  </p:endCondLst>
                                  <p:childTnLst>
                                    <p:set>
                                      <p:cBhvr override="childStyle">
                                        <p:cTn id="20" dur="indefinite"/>
                                        <p:tgtEl>
                                          <p:spTgt spid="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pic>
        <p:nvPicPr>
          <p:cNvPr id="8" name="Picture 7"/>
          <p:cNvPicPr>
            <a:picLocks noChangeAspect="1"/>
          </p:cNvPicPr>
          <p:nvPr/>
        </p:nvPicPr>
        <p:blipFill>
          <a:blip r:embed="rId3"/>
          <a:stretch>
            <a:fillRect/>
          </a:stretch>
        </p:blipFill>
        <p:spPr>
          <a:xfrm>
            <a:off x="2953112" y="1175251"/>
            <a:ext cx="6285413" cy="5168002"/>
          </a:xfrm>
          <a:prstGeom prst="rect">
            <a:avLst/>
          </a:prstGeom>
        </p:spPr>
      </p:pic>
      <p:sp>
        <p:nvSpPr>
          <p:cNvPr id="4" name="Rectangle 3"/>
          <p:cNvSpPr/>
          <p:nvPr/>
        </p:nvSpPr>
        <p:spPr>
          <a:xfrm>
            <a:off x="3039762" y="1655805"/>
            <a:ext cx="3337592" cy="4580871"/>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6398248" y="1655805"/>
            <a:ext cx="2721038" cy="1556318"/>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398248" y="3227645"/>
            <a:ext cx="2721038" cy="3009031"/>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7688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pic>
        <p:nvPicPr>
          <p:cNvPr id="5" name="Picture 4"/>
          <p:cNvPicPr>
            <a:picLocks noChangeAspect="1"/>
          </p:cNvPicPr>
          <p:nvPr/>
        </p:nvPicPr>
        <p:blipFill>
          <a:blip r:embed="rId3"/>
          <a:stretch>
            <a:fillRect/>
          </a:stretch>
        </p:blipFill>
        <p:spPr>
          <a:xfrm>
            <a:off x="2953110" y="1175252"/>
            <a:ext cx="6285414" cy="5168002"/>
          </a:xfrm>
          <a:prstGeom prst="rect">
            <a:avLst/>
          </a:prstGeom>
        </p:spPr>
      </p:pic>
    </p:spTree>
    <p:extLst>
      <p:ext uri="{BB962C8B-B14F-4D97-AF65-F5344CB8AC3E}">
        <p14:creationId xmlns:p14="http://schemas.microsoft.com/office/powerpoint/2010/main" val="42265684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953111" y="1175251"/>
            <a:ext cx="6285414"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spTree>
    <p:extLst>
      <p:ext uri="{BB962C8B-B14F-4D97-AF65-F5344CB8AC3E}">
        <p14:creationId xmlns:p14="http://schemas.microsoft.com/office/powerpoint/2010/main" val="33477699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pic>
        <p:nvPicPr>
          <p:cNvPr id="3" name="Picture 2"/>
          <p:cNvPicPr>
            <a:picLocks noChangeAspect="1"/>
          </p:cNvPicPr>
          <p:nvPr/>
        </p:nvPicPr>
        <p:blipFill>
          <a:blip r:embed="rId3"/>
          <a:stretch>
            <a:fillRect/>
          </a:stretch>
        </p:blipFill>
        <p:spPr>
          <a:xfrm>
            <a:off x="2953112" y="1175251"/>
            <a:ext cx="6285413" cy="5168002"/>
          </a:xfrm>
          <a:prstGeom prst="rect">
            <a:avLst/>
          </a:prstGeom>
        </p:spPr>
      </p:pic>
      <p:sp>
        <p:nvSpPr>
          <p:cNvPr id="4" name="Rectangle 3"/>
          <p:cNvSpPr/>
          <p:nvPr/>
        </p:nvSpPr>
        <p:spPr>
          <a:xfrm>
            <a:off x="6389077" y="3212123"/>
            <a:ext cx="2766646" cy="3048000"/>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1414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pic>
        <p:nvPicPr>
          <p:cNvPr id="4" name="Picture 3"/>
          <p:cNvPicPr>
            <a:picLocks noChangeAspect="1"/>
          </p:cNvPicPr>
          <p:nvPr/>
        </p:nvPicPr>
        <p:blipFill rotWithShape="1">
          <a:blip r:embed="rId3"/>
          <a:srcRect l="33005" r="1" b="4489"/>
          <a:stretch/>
        </p:blipFill>
        <p:spPr>
          <a:xfrm>
            <a:off x="2953112" y="1175251"/>
            <a:ext cx="6285413" cy="5168002"/>
          </a:xfrm>
          <a:prstGeom prst="rect">
            <a:avLst/>
          </a:prstGeom>
        </p:spPr>
      </p:pic>
    </p:spTree>
    <p:extLst>
      <p:ext uri="{BB962C8B-B14F-4D97-AF65-F5344CB8AC3E}">
        <p14:creationId xmlns:p14="http://schemas.microsoft.com/office/powerpoint/2010/main" val="74657953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957176" y="1175252"/>
            <a:ext cx="6281349" cy="5168001"/>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spTree>
    <p:extLst>
      <p:ext uri="{BB962C8B-B14F-4D97-AF65-F5344CB8AC3E}">
        <p14:creationId xmlns:p14="http://schemas.microsoft.com/office/powerpoint/2010/main" val="39040671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pic>
        <p:nvPicPr>
          <p:cNvPr id="6" name="Picture 5"/>
          <p:cNvPicPr>
            <a:picLocks noChangeAspect="1"/>
          </p:cNvPicPr>
          <p:nvPr/>
        </p:nvPicPr>
        <p:blipFill>
          <a:blip r:embed="rId3"/>
          <a:stretch>
            <a:fillRect/>
          </a:stretch>
        </p:blipFill>
        <p:spPr>
          <a:xfrm>
            <a:off x="2957176" y="1175252"/>
            <a:ext cx="6281349" cy="5168001"/>
          </a:xfrm>
          <a:prstGeom prst="rect">
            <a:avLst/>
          </a:prstGeom>
        </p:spPr>
      </p:pic>
    </p:spTree>
    <p:extLst>
      <p:ext uri="{BB962C8B-B14F-4D97-AF65-F5344CB8AC3E}">
        <p14:creationId xmlns:p14="http://schemas.microsoft.com/office/powerpoint/2010/main" val="86414259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957175" y="1175251"/>
            <a:ext cx="6281348" cy="5168001"/>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pic>
        <p:nvPicPr>
          <p:cNvPr id="4" name="Picture 3"/>
          <p:cNvPicPr>
            <a:picLocks noChangeAspect="1"/>
          </p:cNvPicPr>
          <p:nvPr/>
        </p:nvPicPr>
        <p:blipFill>
          <a:blip r:embed="rId4"/>
          <a:stretch>
            <a:fillRect/>
          </a:stretch>
        </p:blipFill>
        <p:spPr>
          <a:xfrm>
            <a:off x="2957175" y="1175252"/>
            <a:ext cx="6281348" cy="5168001"/>
          </a:xfrm>
          <a:prstGeom prst="rect">
            <a:avLst/>
          </a:prstGeom>
        </p:spPr>
      </p:pic>
    </p:spTree>
    <p:extLst>
      <p:ext uri="{BB962C8B-B14F-4D97-AF65-F5344CB8AC3E}">
        <p14:creationId xmlns:p14="http://schemas.microsoft.com/office/powerpoint/2010/main" val="1316373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Welcome!</a:t>
            </a:r>
            <a:endParaRPr lang="en-US" dirty="0"/>
          </a:p>
        </p:txBody>
      </p:sp>
      <p:sp>
        <p:nvSpPr>
          <p:cNvPr id="3" name="Content Placeholder 2"/>
          <p:cNvSpPr>
            <a:spLocks noGrp="1"/>
          </p:cNvSpPr>
          <p:nvPr>
            <p:ph idx="1"/>
          </p:nvPr>
        </p:nvSpPr>
        <p:spPr/>
        <p:txBody>
          <a:bodyPr/>
          <a:lstStyle/>
          <a:p>
            <a:r>
              <a:rPr lang="en-US" dirty="0" smtClean="0"/>
              <a:t>Introductions</a:t>
            </a:r>
          </a:p>
          <a:p>
            <a:r>
              <a:rPr lang="en-US" dirty="0" smtClean="0"/>
              <a:t>Overview</a:t>
            </a:r>
          </a:p>
          <a:p>
            <a:r>
              <a:rPr lang="en-US" dirty="0" smtClean="0"/>
              <a:t>Objectives</a:t>
            </a:r>
            <a:endParaRPr lang="en-US" dirty="0"/>
          </a:p>
          <a:p>
            <a:r>
              <a:rPr lang="en-US" dirty="0" smtClean="0"/>
              <a:t>Pre-course assignment</a:t>
            </a:r>
          </a:p>
          <a:p>
            <a:pPr lvl="1"/>
            <a:r>
              <a:rPr lang="en-US" dirty="0" smtClean="0"/>
              <a:t>History of the NASIS database</a:t>
            </a:r>
          </a:p>
          <a:p>
            <a:pPr lvl="1"/>
            <a:r>
              <a:rPr lang="en-US" dirty="0" smtClean="0"/>
              <a:t>Introduction to R and R Studio</a:t>
            </a:r>
          </a:p>
          <a:p>
            <a:pPr lvl="1"/>
            <a:r>
              <a:rPr lang="en-US" dirty="0" smtClean="0"/>
              <a:t>Installing packages in R Studio</a:t>
            </a:r>
          </a:p>
          <a:p>
            <a:pPr lvl="1"/>
            <a:r>
              <a:rPr lang="en-US" dirty="0" smtClean="0"/>
              <a:t>Establishing an ODBC to NASIS</a:t>
            </a:r>
          </a:p>
          <a:p>
            <a:pPr lvl="1"/>
            <a:endParaRPr lang="en-US" dirty="0" smtClean="0"/>
          </a:p>
          <a:p>
            <a:pPr lvl="1"/>
            <a:endParaRPr lang="en-US" dirty="0" smtClean="0"/>
          </a:p>
          <a:p>
            <a:pPr lvl="1"/>
            <a:endParaRPr lang="en-US" dirty="0" smtClean="0"/>
          </a:p>
          <a:p>
            <a:pPr lvl="1"/>
            <a:endParaRPr lang="en-US" dirty="0"/>
          </a:p>
        </p:txBody>
      </p:sp>
    </p:spTree>
    <p:extLst>
      <p:ext uri="{BB962C8B-B14F-4D97-AF65-F5344CB8AC3E}">
        <p14:creationId xmlns:p14="http://schemas.microsoft.com/office/powerpoint/2010/main" val="40995526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2957175" y="1175249"/>
            <a:ext cx="6281348"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t>Rstudio</a:t>
            </a:r>
            <a:r>
              <a:rPr lang="en-US" dirty="0" smtClean="0"/>
              <a:t> - Objects</a:t>
            </a:r>
            <a:endParaRPr lang="en-US" dirty="0"/>
          </a:p>
        </p:txBody>
      </p:sp>
      <p:pic>
        <p:nvPicPr>
          <p:cNvPr id="7" name="Picture 6"/>
          <p:cNvPicPr>
            <a:picLocks noChangeAspect="1"/>
          </p:cNvPicPr>
          <p:nvPr/>
        </p:nvPicPr>
        <p:blipFill>
          <a:blip r:embed="rId4"/>
          <a:stretch>
            <a:fillRect/>
          </a:stretch>
        </p:blipFill>
        <p:spPr>
          <a:xfrm>
            <a:off x="2957175" y="1175251"/>
            <a:ext cx="6281348" cy="5168001"/>
          </a:xfrm>
          <a:prstGeom prst="rect">
            <a:avLst/>
          </a:prstGeom>
        </p:spPr>
      </p:pic>
      <p:sp>
        <p:nvSpPr>
          <p:cNvPr id="3" name="TextBox 2"/>
          <p:cNvSpPr txBox="1"/>
          <p:nvPr/>
        </p:nvSpPr>
        <p:spPr>
          <a:xfrm>
            <a:off x="3842952" y="2553630"/>
            <a:ext cx="2014151" cy="646331"/>
          </a:xfrm>
          <a:prstGeom prst="rect">
            <a:avLst/>
          </a:prstGeom>
          <a:noFill/>
        </p:spPr>
        <p:txBody>
          <a:bodyPr wrap="square" rtlCol="0">
            <a:spAutoFit/>
          </a:bodyPr>
          <a:lstStyle/>
          <a:p>
            <a:r>
              <a:rPr lang="en-US" dirty="0" smtClean="0"/>
              <a:t>object &lt;- function</a:t>
            </a:r>
          </a:p>
          <a:p>
            <a:r>
              <a:rPr lang="en-US" dirty="0" smtClean="0"/>
              <a:t>object = function</a:t>
            </a:r>
            <a:endParaRPr lang="en-US" dirty="0"/>
          </a:p>
        </p:txBody>
      </p:sp>
    </p:spTree>
    <p:extLst>
      <p:ext uri="{BB962C8B-B14F-4D97-AF65-F5344CB8AC3E}">
        <p14:creationId xmlns:p14="http://schemas.microsoft.com/office/powerpoint/2010/main" val="2236410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957175" y="1175249"/>
            <a:ext cx="6281348"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pic>
        <p:nvPicPr>
          <p:cNvPr id="3" name="Picture 2"/>
          <p:cNvPicPr>
            <a:picLocks noChangeAspect="1"/>
          </p:cNvPicPr>
          <p:nvPr/>
        </p:nvPicPr>
        <p:blipFill>
          <a:blip r:embed="rId4"/>
          <a:stretch>
            <a:fillRect/>
          </a:stretch>
        </p:blipFill>
        <p:spPr>
          <a:xfrm>
            <a:off x="2957175" y="1175249"/>
            <a:ext cx="6281348" cy="5168002"/>
          </a:xfrm>
          <a:prstGeom prst="rect">
            <a:avLst/>
          </a:prstGeom>
          <a:ln>
            <a:noFill/>
          </a:ln>
        </p:spPr>
      </p:pic>
    </p:spTree>
    <p:extLst>
      <p:ext uri="{BB962C8B-B14F-4D97-AF65-F5344CB8AC3E}">
        <p14:creationId xmlns:p14="http://schemas.microsoft.com/office/powerpoint/2010/main" val="230251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957175" y="1175250"/>
            <a:ext cx="6281348" cy="5168002"/>
          </a:xfrm>
          <a:prstGeom prst="rect">
            <a:avLst/>
          </a:prstGeom>
        </p:spPr>
      </p:pic>
      <p:pic>
        <p:nvPicPr>
          <p:cNvPr id="6" name="Picture 5"/>
          <p:cNvPicPr>
            <a:picLocks noChangeAspect="1"/>
          </p:cNvPicPr>
          <p:nvPr/>
        </p:nvPicPr>
        <p:blipFill>
          <a:blip r:embed="rId4"/>
          <a:stretch>
            <a:fillRect/>
          </a:stretch>
        </p:blipFill>
        <p:spPr>
          <a:xfrm>
            <a:off x="2957175" y="1175249"/>
            <a:ext cx="6281348"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t>RStudio</a:t>
            </a:r>
            <a:endParaRPr lang="en-US" dirty="0"/>
          </a:p>
        </p:txBody>
      </p:sp>
      <p:pic>
        <p:nvPicPr>
          <p:cNvPr id="5" name="Picture 4"/>
          <p:cNvPicPr>
            <a:picLocks noChangeAspect="1"/>
          </p:cNvPicPr>
          <p:nvPr/>
        </p:nvPicPr>
        <p:blipFill>
          <a:blip r:embed="rId5"/>
          <a:stretch>
            <a:fillRect/>
          </a:stretch>
        </p:blipFill>
        <p:spPr>
          <a:xfrm>
            <a:off x="2955326" y="1175249"/>
            <a:ext cx="6281348" cy="5168002"/>
          </a:xfrm>
          <a:prstGeom prst="rect">
            <a:avLst/>
          </a:prstGeom>
        </p:spPr>
      </p:pic>
    </p:spTree>
    <p:extLst>
      <p:ext uri="{BB962C8B-B14F-4D97-AF65-F5344CB8AC3E}">
        <p14:creationId xmlns:p14="http://schemas.microsoft.com/office/powerpoint/2010/main" val="663243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t>Rstudio</a:t>
            </a:r>
            <a:r>
              <a:rPr lang="en-US" dirty="0" smtClean="0"/>
              <a:t> – Installing Packages</a:t>
            </a:r>
            <a:endParaRPr lang="en-US" dirty="0"/>
          </a:p>
        </p:txBody>
      </p:sp>
      <p:grpSp>
        <p:nvGrpSpPr>
          <p:cNvPr id="7" name="Group 6"/>
          <p:cNvGrpSpPr/>
          <p:nvPr/>
        </p:nvGrpSpPr>
        <p:grpSpPr>
          <a:xfrm>
            <a:off x="2957175" y="1175249"/>
            <a:ext cx="6281348" cy="5168002"/>
            <a:chOff x="1293838" y="881424"/>
            <a:chExt cx="6281348" cy="5168002"/>
          </a:xfrm>
        </p:grpSpPr>
        <p:pic>
          <p:nvPicPr>
            <p:cNvPr id="8" name="Picture 7"/>
            <p:cNvPicPr>
              <a:picLocks noChangeAspect="1"/>
            </p:cNvPicPr>
            <p:nvPr/>
          </p:nvPicPr>
          <p:blipFill>
            <a:blip r:embed="rId3"/>
            <a:stretch>
              <a:fillRect/>
            </a:stretch>
          </p:blipFill>
          <p:spPr>
            <a:xfrm>
              <a:off x="1293838" y="881424"/>
              <a:ext cx="6281348" cy="5168002"/>
            </a:xfrm>
            <a:prstGeom prst="rect">
              <a:avLst/>
            </a:prstGeom>
          </p:spPr>
        </p:pic>
        <p:sp>
          <p:nvSpPr>
            <p:cNvPr id="9" name="Rectangle 8"/>
            <p:cNvSpPr/>
            <p:nvPr/>
          </p:nvSpPr>
          <p:spPr>
            <a:xfrm>
              <a:off x="1402080" y="4815840"/>
              <a:ext cx="2978331" cy="10798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srcRect l="1862" t="93322" r="51693" b="2865"/>
            <a:stretch/>
          </p:blipFill>
          <p:spPr>
            <a:xfrm>
              <a:off x="1411671" y="4821382"/>
              <a:ext cx="2917371" cy="197070"/>
            </a:xfrm>
            <a:prstGeom prst="rect">
              <a:avLst/>
            </a:prstGeom>
          </p:spPr>
        </p:pic>
      </p:grpSp>
      <p:pic>
        <p:nvPicPr>
          <p:cNvPr id="5" name="Picture 4"/>
          <p:cNvPicPr>
            <a:picLocks noChangeAspect="1"/>
          </p:cNvPicPr>
          <p:nvPr/>
        </p:nvPicPr>
        <p:blipFill>
          <a:blip r:embed="rId4"/>
          <a:stretch>
            <a:fillRect/>
          </a:stretch>
        </p:blipFill>
        <p:spPr>
          <a:xfrm>
            <a:off x="2957175" y="1175249"/>
            <a:ext cx="6281348" cy="5168002"/>
          </a:xfrm>
          <a:prstGeom prst="rect">
            <a:avLst/>
          </a:prstGeom>
        </p:spPr>
      </p:pic>
    </p:spTree>
    <p:extLst>
      <p:ext uri="{BB962C8B-B14F-4D97-AF65-F5344CB8AC3E}">
        <p14:creationId xmlns:p14="http://schemas.microsoft.com/office/powerpoint/2010/main" val="2888694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t>Rstudio</a:t>
            </a:r>
            <a:r>
              <a:rPr lang="en-US" dirty="0" smtClean="0"/>
              <a:t> – Installing Packages</a:t>
            </a:r>
            <a:endParaRPr lang="en-US" dirty="0"/>
          </a:p>
        </p:txBody>
      </p:sp>
      <p:grpSp>
        <p:nvGrpSpPr>
          <p:cNvPr id="7" name="Group 6"/>
          <p:cNvGrpSpPr/>
          <p:nvPr/>
        </p:nvGrpSpPr>
        <p:grpSpPr>
          <a:xfrm>
            <a:off x="3065418" y="5109666"/>
            <a:ext cx="2978331" cy="1079863"/>
            <a:chOff x="1402080" y="4815840"/>
            <a:chExt cx="2978331" cy="1079863"/>
          </a:xfrm>
        </p:grpSpPr>
        <p:sp>
          <p:nvSpPr>
            <p:cNvPr id="9" name="Rectangle 8"/>
            <p:cNvSpPr/>
            <p:nvPr/>
          </p:nvSpPr>
          <p:spPr>
            <a:xfrm>
              <a:off x="1402080" y="4815840"/>
              <a:ext cx="2978331" cy="10798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srcRect l="1862" t="93322" r="51693" b="2865"/>
            <a:stretch/>
          </p:blipFill>
          <p:spPr>
            <a:xfrm>
              <a:off x="1411671" y="4821382"/>
              <a:ext cx="2917371" cy="197070"/>
            </a:xfrm>
            <a:prstGeom prst="rect">
              <a:avLst/>
            </a:prstGeom>
          </p:spPr>
        </p:pic>
      </p:grpSp>
      <p:grpSp>
        <p:nvGrpSpPr>
          <p:cNvPr id="6" name="Group 5"/>
          <p:cNvGrpSpPr/>
          <p:nvPr/>
        </p:nvGrpSpPr>
        <p:grpSpPr>
          <a:xfrm>
            <a:off x="2955326" y="1175249"/>
            <a:ext cx="6283197" cy="5168002"/>
            <a:chOff x="1431325" y="1325561"/>
            <a:chExt cx="6283197" cy="5168002"/>
          </a:xfrm>
        </p:grpSpPr>
        <p:grpSp>
          <p:nvGrpSpPr>
            <p:cNvPr id="3" name="Group 2"/>
            <p:cNvGrpSpPr/>
            <p:nvPr/>
          </p:nvGrpSpPr>
          <p:grpSpPr>
            <a:xfrm>
              <a:off x="1431325" y="1325561"/>
              <a:ext cx="6283197" cy="5168002"/>
              <a:chOff x="1431325" y="1325561"/>
              <a:chExt cx="6283197" cy="5168002"/>
            </a:xfrm>
          </p:grpSpPr>
          <p:grpSp>
            <p:nvGrpSpPr>
              <p:cNvPr id="11" name="Group 10"/>
              <p:cNvGrpSpPr/>
              <p:nvPr/>
            </p:nvGrpSpPr>
            <p:grpSpPr>
              <a:xfrm>
                <a:off x="1431325" y="1325561"/>
                <a:ext cx="6283197" cy="5168002"/>
                <a:chOff x="1374560" y="1325561"/>
                <a:chExt cx="6281348" cy="5168002"/>
              </a:xfrm>
            </p:grpSpPr>
            <p:pic>
              <p:nvPicPr>
                <p:cNvPr id="12" name="Picture 11"/>
                <p:cNvPicPr>
                  <a:picLocks noChangeAspect="1"/>
                </p:cNvPicPr>
                <p:nvPr/>
              </p:nvPicPr>
              <p:blipFill>
                <a:blip r:embed="rId4"/>
                <a:stretch>
                  <a:fillRect/>
                </a:stretch>
              </p:blipFill>
              <p:spPr>
                <a:xfrm>
                  <a:off x="1374560" y="1325561"/>
                  <a:ext cx="6281348" cy="5168002"/>
                </a:xfrm>
                <a:prstGeom prst="rect">
                  <a:avLst/>
                </a:prstGeom>
              </p:spPr>
            </p:pic>
            <p:pic>
              <p:nvPicPr>
                <p:cNvPr id="13" name="Picture 12"/>
                <p:cNvPicPr>
                  <a:picLocks noChangeAspect="1"/>
                </p:cNvPicPr>
                <p:nvPr/>
              </p:nvPicPr>
              <p:blipFill rotWithShape="1">
                <a:blip r:embed="rId5"/>
                <a:srcRect l="32047" t="35352" r="31900" b="31599"/>
                <a:stretch/>
              </p:blipFill>
              <p:spPr>
                <a:xfrm>
                  <a:off x="2544171" y="2783998"/>
                  <a:ext cx="2254371" cy="1713979"/>
                </a:xfrm>
                <a:prstGeom prst="rect">
                  <a:avLst/>
                </a:prstGeom>
              </p:spPr>
            </p:pic>
          </p:grpSp>
          <p:pic>
            <p:nvPicPr>
              <p:cNvPr id="14" name="Picture 13"/>
              <p:cNvPicPr>
                <a:picLocks noChangeAspect="1"/>
              </p:cNvPicPr>
              <p:nvPr/>
            </p:nvPicPr>
            <p:blipFill rotWithShape="1">
              <a:blip r:embed="rId6"/>
              <a:srcRect t="99115"/>
              <a:stretch/>
            </p:blipFill>
            <p:spPr>
              <a:xfrm>
                <a:off x="1433174" y="6447844"/>
                <a:ext cx="6281348" cy="45719"/>
              </a:xfrm>
              <a:prstGeom prst="rect">
                <a:avLst/>
              </a:prstGeom>
            </p:spPr>
          </p:pic>
        </p:grpSp>
        <p:sp>
          <p:nvSpPr>
            <p:cNvPr id="4" name="Rectangle 3"/>
            <p:cNvSpPr/>
            <p:nvPr/>
          </p:nvSpPr>
          <p:spPr>
            <a:xfrm>
              <a:off x="4919690" y="2704038"/>
              <a:ext cx="2386457" cy="159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p:cNvPicPr>
            <a:picLocks noChangeAspect="1"/>
          </p:cNvPicPr>
          <p:nvPr/>
        </p:nvPicPr>
        <p:blipFill rotWithShape="1">
          <a:blip r:embed="rId7"/>
          <a:srcRect l="1627" t="66136" r="47422" b="2532"/>
          <a:stretch/>
        </p:blipFill>
        <p:spPr>
          <a:xfrm>
            <a:off x="3057525" y="4593138"/>
            <a:ext cx="3200400" cy="1619250"/>
          </a:xfrm>
          <a:prstGeom prst="rect">
            <a:avLst/>
          </a:prstGeom>
        </p:spPr>
      </p:pic>
    </p:spTree>
    <p:extLst>
      <p:ext uri="{BB962C8B-B14F-4D97-AF65-F5344CB8AC3E}">
        <p14:creationId xmlns:p14="http://schemas.microsoft.com/office/powerpoint/2010/main" val="249093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t>Rstudio</a:t>
            </a:r>
            <a:r>
              <a:rPr lang="en-US" dirty="0" smtClean="0"/>
              <a:t> – Installing Packages</a:t>
            </a:r>
            <a:endParaRPr lang="en-US" dirty="0"/>
          </a:p>
        </p:txBody>
      </p:sp>
      <p:grpSp>
        <p:nvGrpSpPr>
          <p:cNvPr id="9" name="Group 8"/>
          <p:cNvGrpSpPr/>
          <p:nvPr/>
        </p:nvGrpSpPr>
        <p:grpSpPr>
          <a:xfrm>
            <a:off x="2957175" y="1175251"/>
            <a:ext cx="6281348" cy="5168003"/>
            <a:chOff x="1433175" y="1325562"/>
            <a:chExt cx="6281348" cy="5168003"/>
          </a:xfrm>
        </p:grpSpPr>
        <p:grpSp>
          <p:nvGrpSpPr>
            <p:cNvPr id="4" name="Group 3"/>
            <p:cNvGrpSpPr/>
            <p:nvPr/>
          </p:nvGrpSpPr>
          <p:grpSpPr>
            <a:xfrm>
              <a:off x="1433175" y="1325562"/>
              <a:ext cx="6281348" cy="5168003"/>
              <a:chOff x="1452421" y="1325561"/>
              <a:chExt cx="6262101" cy="5168003"/>
            </a:xfrm>
          </p:grpSpPr>
          <p:pic>
            <p:nvPicPr>
              <p:cNvPr id="5" name="Picture 4"/>
              <p:cNvPicPr>
                <a:picLocks noChangeAspect="1"/>
              </p:cNvPicPr>
              <p:nvPr/>
            </p:nvPicPr>
            <p:blipFill>
              <a:blip r:embed="rId3"/>
              <a:stretch>
                <a:fillRect/>
              </a:stretch>
            </p:blipFill>
            <p:spPr>
              <a:xfrm>
                <a:off x="1452421" y="1325561"/>
                <a:ext cx="6262101" cy="5168003"/>
              </a:xfrm>
              <a:prstGeom prst="rect">
                <a:avLst/>
              </a:prstGeom>
            </p:spPr>
          </p:pic>
          <p:pic>
            <p:nvPicPr>
              <p:cNvPr id="6" name="Picture 5"/>
              <p:cNvPicPr>
                <a:picLocks noChangeAspect="1"/>
              </p:cNvPicPr>
              <p:nvPr/>
            </p:nvPicPr>
            <p:blipFill rotWithShape="1">
              <a:blip r:embed="rId4"/>
              <a:srcRect l="55273" t="29048" r="1509" b="69195"/>
              <a:stretch/>
            </p:blipFill>
            <p:spPr>
              <a:xfrm>
                <a:off x="4912416" y="2726706"/>
                <a:ext cx="2706330" cy="90810"/>
              </a:xfrm>
              <a:prstGeom prst="rect">
                <a:avLst/>
              </a:prstGeom>
            </p:spPr>
          </p:pic>
        </p:grpSp>
        <p:sp>
          <p:nvSpPr>
            <p:cNvPr id="3" name="Rectangle 2"/>
            <p:cNvSpPr/>
            <p:nvPr/>
          </p:nvSpPr>
          <p:spPr>
            <a:xfrm>
              <a:off x="4903805" y="2817517"/>
              <a:ext cx="2316145" cy="1542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823845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Pre-course Assignment: </a:t>
            </a:r>
            <a:br>
              <a:rPr lang="en-US" dirty="0" smtClean="0"/>
            </a:br>
            <a:r>
              <a:rPr lang="en-US" dirty="0" smtClean="0"/>
              <a:t>Open Database Connection (ODBC) to NASIS</a:t>
            </a:r>
            <a:endParaRPr lang="en-US" dirty="0"/>
          </a:p>
        </p:txBody>
      </p:sp>
      <p:sp>
        <p:nvSpPr>
          <p:cNvPr id="3" name="Content Placeholder 2"/>
          <p:cNvSpPr>
            <a:spLocks noGrp="1"/>
          </p:cNvSpPr>
          <p:nvPr>
            <p:ph idx="1"/>
          </p:nvPr>
        </p:nvSpPr>
        <p:spPr>
          <a:xfrm>
            <a:off x="838200" y="1825624"/>
            <a:ext cx="10147126" cy="4625280"/>
          </a:xfrm>
        </p:spPr>
        <p:txBody>
          <a:bodyPr>
            <a:normAutofit/>
          </a:bodyPr>
          <a:lstStyle/>
          <a:p>
            <a:r>
              <a:rPr lang="en-US" sz="2600" dirty="0" smtClean="0"/>
              <a:t>Links a local NASIS database to R so that </a:t>
            </a:r>
            <a:r>
              <a:rPr lang="en-US" sz="2600" dirty="0" err="1" smtClean="0"/>
              <a:t>pedon</a:t>
            </a:r>
            <a:r>
              <a:rPr lang="en-US" sz="2600" dirty="0" smtClean="0"/>
              <a:t> and DMU records can be queried with the </a:t>
            </a:r>
            <a:r>
              <a:rPr lang="en-US" sz="2600" dirty="0" err="1" smtClean="0"/>
              <a:t>soilDB</a:t>
            </a:r>
            <a:r>
              <a:rPr lang="en-US" sz="2600" dirty="0" smtClean="0"/>
              <a:t> package in </a:t>
            </a:r>
            <a:r>
              <a:rPr lang="en-US" sz="2600" dirty="0" err="1" smtClean="0"/>
              <a:t>RStudio</a:t>
            </a:r>
            <a:r>
              <a:rPr lang="en-US" sz="2600" dirty="0" smtClean="0"/>
              <a:t>.</a:t>
            </a:r>
            <a:endParaRPr lang="en-US" sz="2600" dirty="0"/>
          </a:p>
          <a:p>
            <a:r>
              <a:rPr lang="en-US" sz="2600" dirty="0" smtClean="0"/>
              <a:t>Only needs to be done once on your machine. </a:t>
            </a:r>
          </a:p>
          <a:p>
            <a:r>
              <a:rPr lang="en-US" sz="2600" dirty="0" smtClean="0"/>
              <a:t>Suggested NASIS queries to run:</a:t>
            </a:r>
          </a:p>
          <a:p>
            <a:pPr lvl="1"/>
            <a:r>
              <a:rPr lang="en-US" sz="2200" i="1" dirty="0"/>
              <a:t>Pangaea query POINT - Pedon/Site/Transect by Current Taxon Name. </a:t>
            </a:r>
            <a:r>
              <a:rPr lang="en-US" sz="2200" i="1" dirty="0" smtClean="0"/>
              <a:t>                     </a:t>
            </a:r>
            <a:r>
              <a:rPr lang="en-US" sz="1100" dirty="0" smtClean="0"/>
              <a:t>This </a:t>
            </a:r>
            <a:r>
              <a:rPr lang="en-US" sz="1100" dirty="0"/>
              <a:t>accepts a Taxon Name, for example, Gauley.</a:t>
            </a:r>
          </a:p>
          <a:p>
            <a:pPr lvl="1"/>
            <a:r>
              <a:rPr lang="en-US" sz="2200" i="1" dirty="0"/>
              <a:t>Pangea query POINT - Pedon/Site by Correlated Name. </a:t>
            </a:r>
            <a:endParaRPr lang="en-US" sz="2200" dirty="0"/>
          </a:p>
          <a:p>
            <a:pPr lvl="1"/>
            <a:r>
              <a:rPr lang="en-US" sz="2200" i="1" dirty="0"/>
              <a:t>Pangea query POINT - Pedon/Site/Transects by User Pedon ID (2100 Max). </a:t>
            </a:r>
            <a:r>
              <a:rPr lang="en-US" sz="2200" i="1" dirty="0" smtClean="0"/>
              <a:t>            </a:t>
            </a:r>
            <a:r>
              <a:rPr lang="en-US" sz="1100" dirty="0" smtClean="0"/>
              <a:t>This </a:t>
            </a:r>
            <a:r>
              <a:rPr lang="en-US" sz="1100" dirty="0"/>
              <a:t>accepts a comma delimited list, for example, 95IL151005E, 94IL153001, 95IL153001, 92IL163017.</a:t>
            </a:r>
          </a:p>
          <a:p>
            <a:pPr lvl="1"/>
            <a:r>
              <a:rPr lang="en-US" sz="2200" i="1" dirty="0"/>
              <a:t>Pangea query POINT - Pedon/Site/Transects by Pedon Rec ID (2100 Max). </a:t>
            </a:r>
            <a:r>
              <a:rPr lang="en-US" sz="2200" i="1" dirty="0" smtClean="0"/>
              <a:t>              </a:t>
            </a:r>
            <a:r>
              <a:rPr lang="en-US" sz="1100" dirty="0" smtClean="0"/>
              <a:t>This </a:t>
            </a:r>
            <a:r>
              <a:rPr lang="en-US" sz="1100" dirty="0"/>
              <a:t>accepts a comma delimited list, for example, 44249, 175077, 101806, 44411.</a:t>
            </a:r>
          </a:p>
          <a:p>
            <a:pPr lvl="1"/>
            <a:r>
              <a:rPr lang="en-US" sz="2200" i="1" dirty="0"/>
              <a:t>Pangea query POINT - </a:t>
            </a:r>
            <a:r>
              <a:rPr lang="en-US" sz="2200" i="1" dirty="0" err="1"/>
              <a:t>PedonHorizon</a:t>
            </a:r>
            <a:r>
              <a:rPr lang="en-US" sz="2200" i="1" dirty="0"/>
              <a:t>/Site/Transect by </a:t>
            </a:r>
            <a:r>
              <a:rPr lang="en-US" sz="2200" i="1" dirty="0" err="1"/>
              <a:t>HorizonRecID</a:t>
            </a:r>
            <a:r>
              <a:rPr lang="en-US" sz="2200" i="1" dirty="0"/>
              <a:t> (2100 Max). </a:t>
            </a:r>
            <a:r>
              <a:rPr lang="en-US" sz="1100" dirty="0"/>
              <a:t>This accepts a comma delimited list, for example, 210618, 210619, 853291, 208951.</a:t>
            </a:r>
          </a:p>
          <a:p>
            <a:pPr lvl="1"/>
            <a:endParaRPr lang="en-US" dirty="0"/>
          </a:p>
        </p:txBody>
      </p:sp>
    </p:spTree>
    <p:extLst>
      <p:ext uri="{BB962C8B-B14F-4D97-AF65-F5344CB8AC3E}">
        <p14:creationId xmlns:p14="http://schemas.microsoft.com/office/powerpoint/2010/main" val="35857586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Introductions</a:t>
            </a:r>
            <a:endParaRPr lang="en-US" dirty="0"/>
          </a:p>
        </p:txBody>
      </p:sp>
      <p:sp>
        <p:nvSpPr>
          <p:cNvPr id="3" name="Content Placeholder 2"/>
          <p:cNvSpPr>
            <a:spLocks noGrp="1"/>
          </p:cNvSpPr>
          <p:nvPr>
            <p:ph idx="1"/>
          </p:nvPr>
        </p:nvSpPr>
        <p:spPr/>
        <p:txBody>
          <a:bodyPr/>
          <a:lstStyle/>
          <a:p>
            <a:pPr marL="0" indent="0">
              <a:buNone/>
            </a:pPr>
            <a:r>
              <a:rPr lang="en-US" dirty="0" smtClean="0"/>
              <a:t>Name</a:t>
            </a:r>
          </a:p>
          <a:p>
            <a:pPr marL="0" indent="0">
              <a:buNone/>
            </a:pPr>
            <a:r>
              <a:rPr lang="en-US" dirty="0" smtClean="0"/>
              <a:t>Job Title</a:t>
            </a:r>
          </a:p>
          <a:p>
            <a:pPr marL="0" indent="0">
              <a:buNone/>
            </a:pPr>
            <a:r>
              <a:rPr lang="en-US" dirty="0" smtClean="0"/>
              <a:t>Location</a:t>
            </a:r>
          </a:p>
          <a:p>
            <a:pPr marL="0" indent="0">
              <a:buNone/>
            </a:pPr>
            <a:r>
              <a:rPr lang="en-US" dirty="0" smtClean="0"/>
              <a:t>What you would like to get out of this course</a:t>
            </a:r>
          </a:p>
        </p:txBody>
      </p:sp>
    </p:spTree>
    <p:extLst>
      <p:ext uri="{BB962C8B-B14F-4D97-AF65-F5344CB8AC3E}">
        <p14:creationId xmlns:p14="http://schemas.microsoft.com/office/powerpoint/2010/main" val="35613855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Why Is This Training Needed?</a:t>
            </a:r>
            <a:endParaRPr lang="en-US" dirty="0"/>
          </a:p>
        </p:txBody>
      </p:sp>
      <p:sp>
        <p:nvSpPr>
          <p:cNvPr id="3" name="Content Placeholder 2"/>
          <p:cNvSpPr>
            <a:spLocks noGrp="1"/>
          </p:cNvSpPr>
          <p:nvPr>
            <p:ph idx="1"/>
          </p:nvPr>
        </p:nvSpPr>
        <p:spPr>
          <a:xfrm>
            <a:off x="838199" y="1825625"/>
            <a:ext cx="11008659" cy="4351338"/>
          </a:xfrm>
        </p:spPr>
        <p:txBody>
          <a:bodyPr>
            <a:noAutofit/>
          </a:bodyPr>
          <a:lstStyle/>
          <a:p>
            <a:pPr marL="628650" lvl="3" indent="-285750">
              <a:spcBef>
                <a:spcPts val="750"/>
              </a:spcBef>
            </a:pPr>
            <a:r>
              <a:rPr lang="en-US" sz="2500" dirty="0" smtClean="0"/>
              <a:t>Long </a:t>
            </a:r>
            <a:r>
              <a:rPr lang="en-US" sz="2500" dirty="0"/>
              <a:t>standing goal of the </a:t>
            </a:r>
            <a:r>
              <a:rPr lang="en-US" sz="2500" dirty="0" smtClean="0"/>
              <a:t>Soil Science Division </a:t>
            </a:r>
            <a:r>
              <a:rPr lang="en-US" sz="2500" dirty="0"/>
              <a:t>to have a course in </a:t>
            </a:r>
            <a:r>
              <a:rPr lang="en-US" sz="2500" dirty="0" smtClean="0"/>
              <a:t>statistics</a:t>
            </a:r>
            <a:endParaRPr lang="en-US" sz="2500" dirty="0" smtClean="0"/>
          </a:p>
          <a:p>
            <a:pPr marL="628650" lvl="3" indent="-285750">
              <a:spcBef>
                <a:spcPts val="750"/>
              </a:spcBef>
            </a:pPr>
            <a:r>
              <a:rPr lang="en-US" sz="2500" dirty="0"/>
              <a:t>Opportunities to learn </a:t>
            </a:r>
            <a:r>
              <a:rPr lang="en-US" sz="2500" dirty="0" smtClean="0"/>
              <a:t>these techniques are limited, especially </a:t>
            </a:r>
            <a:r>
              <a:rPr lang="en-US" sz="2500" dirty="0"/>
              <a:t>at the undergraduate </a:t>
            </a:r>
            <a:r>
              <a:rPr lang="en-US" sz="2500" dirty="0" smtClean="0"/>
              <a:t>level</a:t>
            </a:r>
            <a:endParaRPr lang="en-US" sz="2500" dirty="0"/>
          </a:p>
          <a:p>
            <a:pPr marL="628650" lvl="3" indent="-285750">
              <a:spcBef>
                <a:spcPts val="750"/>
              </a:spcBef>
            </a:pPr>
            <a:r>
              <a:rPr lang="en-US" sz="2500" dirty="0" smtClean="0"/>
              <a:t>Consistent methodology (data </a:t>
            </a:r>
            <a:r>
              <a:rPr lang="en-US" sz="2500" dirty="0"/>
              <a:t>analysis, data population, sampling design</a:t>
            </a:r>
            <a:r>
              <a:rPr lang="en-US" sz="2500" dirty="0" smtClean="0"/>
              <a:t>, etc.)</a:t>
            </a:r>
            <a:endParaRPr lang="en-US" sz="2500" dirty="0"/>
          </a:p>
          <a:p>
            <a:pPr marL="631825" lvl="3" indent="-288925">
              <a:spcBef>
                <a:spcPts val="750"/>
              </a:spcBef>
            </a:pPr>
            <a:r>
              <a:rPr lang="en-US" sz="2500" dirty="0" smtClean="0"/>
              <a:t>There is continually a greater need to use these techniques:</a:t>
            </a:r>
          </a:p>
          <a:p>
            <a:pPr marL="1089025" lvl="4" indent="-288925">
              <a:spcBef>
                <a:spcPts val="750"/>
              </a:spcBef>
            </a:pPr>
            <a:r>
              <a:rPr lang="en-US" sz="2500" dirty="0"/>
              <a:t>Mapping of unmapped federal lands via digital soil mapping techniques</a:t>
            </a:r>
          </a:p>
          <a:p>
            <a:pPr marL="1089025" lvl="4" indent="-288925">
              <a:spcBef>
                <a:spcPts val="750"/>
              </a:spcBef>
            </a:pPr>
            <a:r>
              <a:rPr lang="en-US" sz="2500" dirty="0" smtClean="0"/>
              <a:t>Ecological Sites</a:t>
            </a:r>
          </a:p>
          <a:p>
            <a:pPr marL="1089025" lvl="4" indent="-288925">
              <a:spcBef>
                <a:spcPts val="750"/>
              </a:spcBef>
            </a:pPr>
            <a:r>
              <a:rPr lang="en-US" sz="2500" dirty="0" smtClean="0"/>
              <a:t>Soil survey refinement (disaggregation) </a:t>
            </a:r>
          </a:p>
          <a:p>
            <a:pPr marL="800100" lvl="4" indent="0">
              <a:spcBef>
                <a:spcPts val="750"/>
              </a:spcBef>
              <a:buNone/>
            </a:pPr>
            <a:endParaRPr lang="en-US" sz="2500" dirty="0"/>
          </a:p>
        </p:txBody>
      </p:sp>
    </p:spTree>
    <p:extLst>
      <p:ext uri="{BB962C8B-B14F-4D97-AF65-F5344CB8AC3E}">
        <p14:creationId xmlns:p14="http://schemas.microsoft.com/office/powerpoint/2010/main" val="30641157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Week 1 (online)</a:t>
            </a:r>
            <a:endParaRPr lang="en-US" dirty="0"/>
          </a:p>
        </p:txBody>
      </p:sp>
      <p:sp>
        <p:nvSpPr>
          <p:cNvPr id="3" name="Content Placeholder 2"/>
          <p:cNvSpPr>
            <a:spLocks noGrp="1"/>
          </p:cNvSpPr>
          <p:nvPr>
            <p:ph idx="1"/>
          </p:nvPr>
        </p:nvSpPr>
        <p:spPr>
          <a:xfrm>
            <a:off x="838200" y="1690688"/>
            <a:ext cx="5257800" cy="4531632"/>
          </a:xfrm>
        </p:spPr>
        <p:txBody>
          <a:bodyPr>
            <a:normAutofit lnSpcReduction="10000"/>
          </a:bodyPr>
          <a:lstStyle/>
          <a:p>
            <a:pPr marL="0" indent="0">
              <a:lnSpc>
                <a:spcPct val="110000"/>
              </a:lnSpc>
              <a:spcBef>
                <a:spcPts val="0"/>
              </a:spcBef>
              <a:spcAft>
                <a:spcPts val="600"/>
              </a:spcAft>
              <a:buNone/>
            </a:pPr>
            <a:r>
              <a:rPr lang="en-US" b="1" u="sng" dirty="0" smtClean="0"/>
              <a:t>Day 1</a:t>
            </a:r>
          </a:p>
          <a:p>
            <a:pPr marL="0" indent="0">
              <a:lnSpc>
                <a:spcPct val="110000"/>
              </a:lnSpc>
              <a:spcBef>
                <a:spcPts val="0"/>
              </a:spcBef>
              <a:buNone/>
            </a:pPr>
            <a:r>
              <a:rPr lang="en-US" sz="2600" dirty="0" smtClean="0"/>
              <a:t>Introduction</a:t>
            </a:r>
          </a:p>
          <a:p>
            <a:pPr marL="0" indent="0">
              <a:lnSpc>
                <a:spcPct val="110000"/>
              </a:lnSpc>
              <a:spcBef>
                <a:spcPts val="0"/>
              </a:spcBef>
              <a:buNone/>
            </a:pPr>
            <a:r>
              <a:rPr lang="en-US" sz="2600" dirty="0" smtClean="0"/>
              <a:t>Pre-course Assignment </a:t>
            </a:r>
          </a:p>
          <a:p>
            <a:pPr marL="0" indent="0">
              <a:lnSpc>
                <a:spcPct val="110000"/>
              </a:lnSpc>
              <a:spcBef>
                <a:spcPts val="0"/>
              </a:spcBef>
              <a:buNone/>
            </a:pPr>
            <a:r>
              <a:rPr lang="en-US" sz="2600" dirty="0" smtClean="0"/>
              <a:t>Data We Use</a:t>
            </a:r>
          </a:p>
          <a:p>
            <a:pPr marL="0" indent="0">
              <a:lnSpc>
                <a:spcPct val="110000"/>
              </a:lnSpc>
              <a:spcBef>
                <a:spcPts val="1200"/>
              </a:spcBef>
              <a:buNone/>
            </a:pPr>
            <a:r>
              <a:rPr lang="en-US" b="1" u="sng" dirty="0" smtClean="0"/>
              <a:t>Day 2</a:t>
            </a:r>
          </a:p>
          <a:p>
            <a:pPr marL="0" indent="0">
              <a:lnSpc>
                <a:spcPct val="110000"/>
              </a:lnSpc>
              <a:spcBef>
                <a:spcPts val="0"/>
              </a:spcBef>
              <a:buNone/>
            </a:pPr>
            <a:r>
              <a:rPr lang="en-US" sz="2600" dirty="0" smtClean="0"/>
              <a:t>Sampling Design</a:t>
            </a:r>
          </a:p>
          <a:p>
            <a:pPr marL="0" indent="0">
              <a:lnSpc>
                <a:spcPct val="110000"/>
              </a:lnSpc>
              <a:spcBef>
                <a:spcPts val="0"/>
              </a:spcBef>
              <a:buNone/>
            </a:pPr>
            <a:r>
              <a:rPr lang="en-US" sz="2600" dirty="0" smtClean="0"/>
              <a:t>Exploratory Data Analysis</a:t>
            </a:r>
          </a:p>
          <a:p>
            <a:pPr marL="0" indent="0">
              <a:lnSpc>
                <a:spcPct val="110000"/>
              </a:lnSpc>
              <a:spcBef>
                <a:spcPts val="1200"/>
              </a:spcBef>
              <a:buNone/>
            </a:pPr>
            <a:r>
              <a:rPr lang="en-US" b="1" u="sng" dirty="0" smtClean="0"/>
              <a:t>Day 3</a:t>
            </a:r>
          </a:p>
          <a:p>
            <a:pPr marL="0" indent="0">
              <a:lnSpc>
                <a:spcPct val="110000"/>
              </a:lnSpc>
              <a:spcBef>
                <a:spcPts val="0"/>
              </a:spcBef>
              <a:buNone/>
            </a:pPr>
            <a:r>
              <a:rPr lang="en-US" sz="2600" dirty="0"/>
              <a:t>Exploratory Data Analysis</a:t>
            </a:r>
          </a:p>
          <a:p>
            <a:pPr marL="0" indent="0">
              <a:lnSpc>
                <a:spcPct val="110000"/>
              </a:lnSpc>
              <a:spcBef>
                <a:spcPts val="0"/>
              </a:spcBef>
              <a:buNone/>
            </a:pPr>
            <a:r>
              <a:rPr lang="en-US" sz="2600" dirty="0" smtClean="0"/>
              <a:t>Clustering and Ordination</a:t>
            </a:r>
          </a:p>
          <a:p>
            <a:pPr marL="0" indent="0">
              <a:lnSpc>
                <a:spcPct val="110000"/>
              </a:lnSpc>
              <a:spcBef>
                <a:spcPts val="0"/>
              </a:spcBef>
              <a:buNone/>
            </a:pPr>
            <a:endParaRPr lang="en-US"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19291799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Week 2 (NSSC)</a:t>
            </a:r>
            <a:endParaRPr lang="en-US" dirty="0"/>
          </a:p>
        </p:txBody>
      </p:sp>
      <p:sp>
        <p:nvSpPr>
          <p:cNvPr id="3" name="Content Placeholder 2"/>
          <p:cNvSpPr>
            <a:spLocks noGrp="1"/>
          </p:cNvSpPr>
          <p:nvPr>
            <p:ph idx="1"/>
          </p:nvPr>
        </p:nvSpPr>
        <p:spPr>
          <a:xfrm>
            <a:off x="838200" y="1690688"/>
            <a:ext cx="5257800" cy="4531632"/>
          </a:xfrm>
        </p:spPr>
        <p:txBody>
          <a:bodyPr>
            <a:normAutofit lnSpcReduction="10000"/>
          </a:bodyPr>
          <a:lstStyle/>
          <a:p>
            <a:pPr marL="0" indent="0">
              <a:lnSpc>
                <a:spcPct val="110000"/>
              </a:lnSpc>
              <a:spcBef>
                <a:spcPts val="0"/>
              </a:spcBef>
              <a:spcAft>
                <a:spcPts val="600"/>
              </a:spcAft>
              <a:buNone/>
            </a:pPr>
            <a:r>
              <a:rPr lang="en-US" b="1" u="sng" dirty="0" smtClean="0"/>
              <a:t>Day 4</a:t>
            </a:r>
          </a:p>
          <a:p>
            <a:pPr marL="0" indent="0">
              <a:lnSpc>
                <a:spcPct val="110000"/>
              </a:lnSpc>
              <a:spcBef>
                <a:spcPts val="0"/>
              </a:spcBef>
              <a:buNone/>
            </a:pPr>
            <a:r>
              <a:rPr lang="en-US" sz="2600" dirty="0" smtClean="0"/>
              <a:t>Week 1 Review</a:t>
            </a:r>
          </a:p>
          <a:p>
            <a:pPr marL="0" indent="0">
              <a:lnSpc>
                <a:spcPct val="110000"/>
              </a:lnSpc>
              <a:spcBef>
                <a:spcPts val="0"/>
              </a:spcBef>
              <a:buNone/>
            </a:pPr>
            <a:r>
              <a:rPr lang="en-US" sz="2600" dirty="0" smtClean="0"/>
              <a:t>Linear Regression</a:t>
            </a:r>
          </a:p>
          <a:p>
            <a:pPr marL="0" indent="0">
              <a:lnSpc>
                <a:spcPct val="110000"/>
              </a:lnSpc>
              <a:spcBef>
                <a:spcPts val="0"/>
              </a:spcBef>
              <a:buNone/>
            </a:pPr>
            <a:r>
              <a:rPr lang="en-US" sz="2600" dirty="0" smtClean="0"/>
              <a:t>Logistic Regression</a:t>
            </a:r>
          </a:p>
          <a:p>
            <a:pPr marL="0" indent="0">
              <a:lnSpc>
                <a:spcPct val="110000"/>
              </a:lnSpc>
              <a:spcBef>
                <a:spcPts val="1200"/>
              </a:spcBef>
              <a:buNone/>
            </a:pPr>
            <a:r>
              <a:rPr lang="en-US" b="1" u="sng" dirty="0" smtClean="0"/>
              <a:t>Day 5</a:t>
            </a:r>
          </a:p>
          <a:p>
            <a:pPr marL="0" indent="0">
              <a:lnSpc>
                <a:spcPct val="110000"/>
              </a:lnSpc>
              <a:spcBef>
                <a:spcPts val="0"/>
              </a:spcBef>
              <a:buNone/>
            </a:pPr>
            <a:r>
              <a:rPr lang="en-US" sz="2600" dirty="0" smtClean="0"/>
              <a:t>Tree Models</a:t>
            </a:r>
          </a:p>
          <a:p>
            <a:pPr marL="0" indent="0">
              <a:lnSpc>
                <a:spcPct val="110000"/>
              </a:lnSpc>
              <a:spcBef>
                <a:spcPts val="0"/>
              </a:spcBef>
              <a:buNone/>
            </a:pPr>
            <a:r>
              <a:rPr lang="en-US" sz="2600" dirty="0" smtClean="0"/>
              <a:t>Validation and Uncertainty</a:t>
            </a:r>
          </a:p>
          <a:p>
            <a:pPr marL="0" indent="0">
              <a:lnSpc>
                <a:spcPct val="110000"/>
              </a:lnSpc>
              <a:spcBef>
                <a:spcPts val="1200"/>
              </a:spcBef>
              <a:buNone/>
            </a:pPr>
            <a:r>
              <a:rPr lang="en-US" b="1" u="sng" dirty="0" smtClean="0"/>
              <a:t>Day 6</a:t>
            </a:r>
          </a:p>
          <a:p>
            <a:pPr marL="0" indent="0">
              <a:lnSpc>
                <a:spcPct val="110000"/>
              </a:lnSpc>
              <a:spcBef>
                <a:spcPts val="0"/>
              </a:spcBef>
              <a:buNone/>
            </a:pPr>
            <a:r>
              <a:rPr lang="en-US" sz="2600" dirty="0" smtClean="0"/>
              <a:t>Course Review</a:t>
            </a:r>
            <a:endParaRPr lang="en-US" sz="2600" dirty="0"/>
          </a:p>
          <a:p>
            <a:pPr marL="0" indent="0">
              <a:lnSpc>
                <a:spcPct val="110000"/>
              </a:lnSpc>
              <a:spcBef>
                <a:spcPts val="0"/>
              </a:spcBef>
              <a:buNone/>
            </a:pPr>
            <a:r>
              <a:rPr lang="en-US" sz="2600" dirty="0" smtClean="0"/>
              <a:t>Final Project</a:t>
            </a:r>
          </a:p>
          <a:p>
            <a:pPr marL="0" indent="0">
              <a:lnSpc>
                <a:spcPct val="110000"/>
              </a:lnSpc>
              <a:spcBef>
                <a:spcPts val="0"/>
              </a:spcBef>
              <a:buNone/>
            </a:pPr>
            <a:endParaRPr lang="en-US"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3270973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pPr lvl="0"/>
            <a:r>
              <a:rPr lang="en-US" dirty="0" smtClean="0"/>
              <a:t>Develop </a:t>
            </a:r>
            <a:r>
              <a:rPr lang="en-US" dirty="0"/>
              <a:t>solutions to investigate soil survey correlation problems and update activities.</a:t>
            </a:r>
          </a:p>
          <a:p>
            <a:pPr lvl="0"/>
            <a:r>
              <a:rPr lang="en-US" dirty="0"/>
              <a:t>Evaluate investigations for interpretive results and determine how to proceed.</a:t>
            </a:r>
          </a:p>
          <a:p>
            <a:pPr lvl="0"/>
            <a:r>
              <a:rPr lang="en-US" dirty="0"/>
              <a:t>Create a continuous surface from point data.</a:t>
            </a:r>
          </a:p>
          <a:p>
            <a:pPr lvl="0"/>
            <a:r>
              <a:rPr lang="en-US" dirty="0"/>
              <a:t>Summarize data for population in NASIS.</a:t>
            </a:r>
          </a:p>
          <a:p>
            <a:pPr marL="0" indent="0">
              <a:buNone/>
            </a:pPr>
            <a:endParaRPr lang="en-US" dirty="0"/>
          </a:p>
        </p:txBody>
      </p:sp>
    </p:spTree>
    <p:extLst>
      <p:ext uri="{BB962C8B-B14F-4D97-AF65-F5344CB8AC3E}">
        <p14:creationId xmlns:p14="http://schemas.microsoft.com/office/powerpoint/2010/main" val="304069929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Pre-course Assignment: History of NASIS </a:t>
            </a:r>
            <a:endParaRPr lang="en-US" dirty="0"/>
          </a:p>
        </p:txBody>
      </p:sp>
      <p:pic>
        <p:nvPicPr>
          <p:cNvPr id="6" name="Picture 5"/>
          <p:cNvPicPr>
            <a:picLocks noChangeAspect="1"/>
          </p:cNvPicPr>
          <p:nvPr/>
        </p:nvPicPr>
        <p:blipFill rotWithShape="1">
          <a:blip r:embed="rId3"/>
          <a:srcRect l="12700" r="12000"/>
          <a:stretch/>
        </p:blipFill>
        <p:spPr>
          <a:xfrm>
            <a:off x="2510480" y="1356769"/>
            <a:ext cx="7171040" cy="5356852"/>
          </a:xfrm>
          <a:prstGeom prst="rect">
            <a:avLst/>
          </a:prstGeom>
        </p:spPr>
      </p:pic>
    </p:spTree>
    <p:extLst>
      <p:ext uri="{BB962C8B-B14F-4D97-AF65-F5344CB8AC3E}">
        <p14:creationId xmlns:p14="http://schemas.microsoft.com/office/powerpoint/2010/main" val="18018436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Pre-course Assignment: History of NASIS </a:t>
            </a:r>
            <a:endParaRPr lang="en-US" dirty="0"/>
          </a:p>
        </p:txBody>
      </p:sp>
      <p:pic>
        <p:nvPicPr>
          <p:cNvPr id="6" name="Picture 5"/>
          <p:cNvPicPr>
            <a:picLocks noChangeAspect="1"/>
          </p:cNvPicPr>
          <p:nvPr/>
        </p:nvPicPr>
        <p:blipFill rotWithShape="1">
          <a:blip r:embed="rId3"/>
          <a:srcRect l="12700" r="12000"/>
          <a:stretch/>
        </p:blipFill>
        <p:spPr>
          <a:xfrm>
            <a:off x="2510480" y="1356769"/>
            <a:ext cx="7171040" cy="5356852"/>
          </a:xfrm>
          <a:prstGeom prst="rect">
            <a:avLst/>
          </a:prstGeom>
        </p:spPr>
      </p:pic>
      <p:pic>
        <p:nvPicPr>
          <p:cNvPr id="4" name="Picture 3"/>
          <p:cNvPicPr>
            <a:picLocks noChangeAspect="1"/>
          </p:cNvPicPr>
          <p:nvPr/>
        </p:nvPicPr>
        <p:blipFill rotWithShape="1">
          <a:blip r:embed="rId4"/>
          <a:srcRect l="12743" r="12857"/>
          <a:stretch/>
        </p:blipFill>
        <p:spPr>
          <a:xfrm>
            <a:off x="2510480" y="1356769"/>
            <a:ext cx="7171040" cy="5356852"/>
          </a:xfrm>
          <a:prstGeom prst="rect">
            <a:avLst/>
          </a:prstGeom>
        </p:spPr>
      </p:pic>
    </p:spTree>
    <p:extLst>
      <p:ext uri="{BB962C8B-B14F-4D97-AF65-F5344CB8AC3E}">
        <p14:creationId xmlns:p14="http://schemas.microsoft.com/office/powerpoint/2010/main" val="230653031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353</TotalTime>
  <Words>1904</Words>
  <Application>Microsoft Office PowerPoint</Application>
  <PresentationFormat>Widescreen</PresentationFormat>
  <Paragraphs>158</Paragraphs>
  <Slides>26</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Statistics for Soil Survey</vt:lpstr>
      <vt:lpstr>Welcome!</vt:lpstr>
      <vt:lpstr>Introductions</vt:lpstr>
      <vt:lpstr>Overview: Why Is This Training Needed?</vt:lpstr>
      <vt:lpstr>Overview: Week 1 (online)</vt:lpstr>
      <vt:lpstr>Overview: Week 2 (NSSC)</vt:lpstr>
      <vt:lpstr>Objectives</vt:lpstr>
      <vt:lpstr>Pre-course Assignment: History of NASIS </vt:lpstr>
      <vt:lpstr>Pre-course Assignment: History of NASIS </vt:lpstr>
      <vt:lpstr>Pre-course Assignment: RStudio</vt:lpstr>
      <vt:lpstr>Introduction to R</vt:lpstr>
      <vt:lpstr>RStudio</vt:lpstr>
      <vt:lpstr>RStudio</vt:lpstr>
      <vt:lpstr>RStudio</vt:lpstr>
      <vt:lpstr>RStudio</vt:lpstr>
      <vt:lpstr>RStudio</vt:lpstr>
      <vt:lpstr>RStudio</vt:lpstr>
      <vt:lpstr>RStudio</vt:lpstr>
      <vt:lpstr>RStudio</vt:lpstr>
      <vt:lpstr>Rstudio - Objects</vt:lpstr>
      <vt:lpstr>RStudio</vt:lpstr>
      <vt:lpstr>RStudio</vt:lpstr>
      <vt:lpstr>Rstudio – Installing Packages</vt:lpstr>
      <vt:lpstr>Rstudio – Installing Packages</vt:lpstr>
      <vt:lpstr>Rstudio – Installing Packages</vt:lpstr>
      <vt:lpstr>Pre-course Assignment:  Open Database Connection (ODBC) to NASIS</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Katey Yoast</dc:creator>
  <cp:lastModifiedBy>Katey Yoast</cp:lastModifiedBy>
  <cp:revision>35</cp:revision>
  <dcterms:created xsi:type="dcterms:W3CDTF">2016-01-29T19:25:44Z</dcterms:created>
  <dcterms:modified xsi:type="dcterms:W3CDTF">2016-02-09T13:41:23Z</dcterms:modified>
</cp:coreProperties>
</file>

<file path=docProps/thumbnail.jpeg>
</file>